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293" r:id="rId2"/>
    <p:sldId id="321" r:id="rId3"/>
    <p:sldId id="330" r:id="rId4"/>
    <p:sldId id="322" r:id="rId5"/>
    <p:sldId id="332" r:id="rId6"/>
    <p:sldId id="337" r:id="rId7"/>
    <p:sldId id="328" r:id="rId8"/>
    <p:sldId id="342" r:id="rId9"/>
    <p:sldId id="347" r:id="rId10"/>
    <p:sldId id="348" r:id="rId11"/>
    <p:sldId id="344" r:id="rId12"/>
    <p:sldId id="349" r:id="rId13"/>
    <p:sldId id="350" r:id="rId14"/>
    <p:sldId id="351" r:id="rId15"/>
    <p:sldId id="297" r:id="rId16"/>
  </p:sldIdLst>
  <p:sldSz cx="9144000" cy="6858000" type="screen4x3"/>
  <p:notesSz cx="6858000" cy="9144000"/>
  <p:embeddedFontLst>
    <p:embeddedFont>
      <p:font typeface="굴림체" panose="020B0609000101010101" pitchFamily="49" charset="-127"/>
      <p:regular r:id="rId19"/>
    </p:embeddedFont>
    <p:embeddedFont>
      <p:font typeface="맑은 고딕" panose="020B0503020000020004" pitchFamily="34" charset="-127"/>
      <p:regular r:id="rId20"/>
      <p:bold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B77"/>
    <a:srgbClr val="6A7538"/>
    <a:srgbClr val="592A34"/>
    <a:srgbClr val="DBAFB8"/>
    <a:srgbClr val="B35669"/>
    <a:srgbClr val="FDE7FC"/>
    <a:srgbClr val="944657"/>
    <a:srgbClr val="C00000"/>
    <a:srgbClr val="2D2F2D"/>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767" autoAdjust="0"/>
  </p:normalViewPr>
  <p:slideViewPr>
    <p:cSldViewPr>
      <p:cViewPr varScale="1">
        <p:scale>
          <a:sx n="78" d="100"/>
          <a:sy n="78" d="100"/>
        </p:scale>
        <p:origin x="166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7" d="100"/>
          <a:sy n="87" d="100"/>
        </p:scale>
        <p:origin x="-38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CCFBE2-2B8D-499C-81C9-2CD5B3EB8E93}" type="datetimeFigureOut">
              <a:rPr lang="ko-KR" altLang="en-US" smtClean="0"/>
              <a:pPr/>
              <a:t>2021-12-13</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54DD7E-3179-445A-81DB-781C4554AFF2}" type="slidenum">
              <a:rPr lang="ko-KR" altLang="en-US" smtClean="0"/>
              <a:pPr/>
              <a:t>‹#›</a:t>
            </a:fld>
            <a:endParaRPr lang="ko-KR" altLang="en-US"/>
          </a:p>
        </p:txBody>
      </p:sp>
    </p:spTree>
    <p:extLst>
      <p:ext uri="{BB962C8B-B14F-4D97-AF65-F5344CB8AC3E}">
        <p14:creationId xmlns:p14="http://schemas.microsoft.com/office/powerpoint/2010/main" val="2469536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45AC5-813F-4ED1-B011-8EA17CB93331}" type="datetimeFigureOut">
              <a:rPr lang="ko-KR" altLang="en-US" smtClean="0"/>
              <a:pPr/>
              <a:t>2021-12-13</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04B90-27FD-422C-8CC6-2AADAD122D08}" type="slidenum">
              <a:rPr lang="ko-KR" altLang="en-US" smtClean="0"/>
              <a:pPr/>
              <a:t>‹#›</a:t>
            </a:fld>
            <a:endParaRPr lang="ko-KR" altLang="en-US"/>
          </a:p>
        </p:txBody>
      </p:sp>
    </p:spTree>
    <p:extLst>
      <p:ext uri="{BB962C8B-B14F-4D97-AF65-F5344CB8AC3E}">
        <p14:creationId xmlns:p14="http://schemas.microsoft.com/office/powerpoint/2010/main" val="26870727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A5504B90-27FD-422C-8CC6-2AADAD122D08}" type="slidenum">
              <a:rPr lang="ko-KR" altLang="en-US" smtClean="0"/>
              <a:pPr/>
              <a:t>1</a:t>
            </a:fld>
            <a:endParaRPr lang="ko-KR" altLang="en-US" dirty="0"/>
          </a:p>
        </p:txBody>
      </p:sp>
    </p:spTree>
    <p:extLst>
      <p:ext uri="{BB962C8B-B14F-4D97-AF65-F5344CB8AC3E}">
        <p14:creationId xmlns:p14="http://schemas.microsoft.com/office/powerpoint/2010/main" val="2413134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날짜 개체 틀 3"/>
          <p:cNvSpPr>
            <a:spLocks noGrp="1"/>
          </p:cNvSpPr>
          <p:nvPr>
            <p:ph type="dt" sz="half" idx="10"/>
          </p:nvPr>
        </p:nvSpPr>
        <p:spPr/>
        <p:txBody>
          <a:bodyPr/>
          <a:lstStyle/>
          <a:p>
            <a:fld id="{ED3D6733-6F27-4404-AB51-585418F146E5}" type="datetimeFigureOut">
              <a:rPr lang="ko-KR" altLang="en-US" smtClean="0"/>
              <a:pPr/>
              <a:t>2021-12-13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E6BC638-39B7-4287-91A7-2A3DDA573295}" type="slidenum">
              <a:rPr lang="ko-KR" altLang="en-US" smtClean="0"/>
              <a:pPr/>
              <a:t>‹#›</a:t>
            </a:fld>
            <a:endParaRPr lang="ko-KR" altLang="en-US"/>
          </a:p>
        </p:txBody>
      </p:sp>
      <p:sp>
        <p:nvSpPr>
          <p:cNvPr id="9" name="제목 1"/>
          <p:cNvSpPr>
            <a:spLocks noGrp="1"/>
          </p:cNvSpPr>
          <p:nvPr>
            <p:ph type="ctrTitle"/>
          </p:nvPr>
        </p:nvSpPr>
        <p:spPr>
          <a:xfrm>
            <a:off x="3203848" y="2348880"/>
            <a:ext cx="5832648" cy="1585337"/>
          </a:xfrm>
        </p:spPr>
        <p:txBody>
          <a:bodyPr vert="horz" wrap="square" lIns="91440" tIns="45720" rIns="91440" bIns="45720" numCol="1" rtlCol="0" anchor="ctr" anchorCtr="0" compatLnSpc="1">
            <a:prstTxWarp prst="textNoShape">
              <a:avLst/>
            </a:prstTxWarp>
            <a:noAutofit/>
          </a:bodyPr>
          <a:lstStyle>
            <a:lvl1pPr marL="0" indent="0" algn="ctr" defTabSz="914400" rtl="0" eaLnBrk="1" fontAlgn="base" latinLnBrk="1" hangingPunct="1">
              <a:lnSpc>
                <a:spcPct val="100000"/>
              </a:lnSpc>
              <a:spcBef>
                <a:spcPct val="0"/>
              </a:spcBef>
              <a:spcAft>
                <a:spcPct val="0"/>
              </a:spcAft>
              <a:buClr>
                <a:schemeClr val="hlink"/>
              </a:buClr>
              <a:buFont typeface="굴림체" pitchFamily="49" charset="-127"/>
              <a:buNone/>
              <a:defRPr lang="ko-KR" altLang="en-US" sz="5400" b="0" kern="1200" baseline="0" dirty="0">
                <a:solidFill>
                  <a:schemeClr val="tx2">
                    <a:lumMod val="60000"/>
                    <a:lumOff val="40000"/>
                  </a:schemeClr>
                </a:solidFill>
                <a:effectLst/>
                <a:latin typeface="+mj-lt"/>
                <a:ea typeface="맑은 고딕" pitchFamily="50" charset="-127"/>
                <a:cs typeface="+mj-cs"/>
              </a:defRPr>
            </a:lvl1pPr>
          </a:lstStyle>
          <a:p>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빈 화면">
    <p:bg>
      <p:bgPr>
        <a:solidFill>
          <a:schemeClr val="bg1"/>
        </a:solidFill>
        <a:effectLst/>
      </p:bgPr>
    </p:bg>
    <p:spTree>
      <p:nvGrpSpPr>
        <p:cNvPr id="1" name=""/>
        <p:cNvGrpSpPr/>
        <p:nvPr/>
      </p:nvGrpSpPr>
      <p:grpSpPr>
        <a:xfrm>
          <a:off x="0" y="0"/>
          <a:ext cx="0" cy="0"/>
          <a:chOff x="0" y="0"/>
          <a:chExt cx="0" cy="0"/>
        </a:xfrm>
      </p:grpSpPr>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날짜 개체 틀 1"/>
          <p:cNvSpPr>
            <a:spLocks noGrp="1"/>
          </p:cNvSpPr>
          <p:nvPr>
            <p:ph type="dt" sz="half" idx="10"/>
          </p:nvPr>
        </p:nvSpPr>
        <p:spPr/>
        <p:txBody>
          <a:bodyPr/>
          <a:lstStyle/>
          <a:p>
            <a:fld id="{ED3D6733-6F27-4404-AB51-585418F146E5}" type="datetimeFigureOut">
              <a:rPr lang="ko-KR" altLang="en-US" smtClean="0"/>
              <a:pPr/>
              <a:t>2021-12-13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EE6BC638-39B7-4287-91A7-2A3DDA573295}"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bg>
      <p:bgPr>
        <a:solidFill>
          <a:schemeClr val="bg1"/>
        </a:solidFill>
        <a:effectLst/>
      </p:bgPr>
    </p:bg>
    <p:spTree>
      <p:nvGrpSpPr>
        <p:cNvPr id="1" name=""/>
        <p:cNvGrpSpPr/>
        <p:nvPr/>
      </p:nvGrpSpPr>
      <p:grpSpPr>
        <a:xfrm>
          <a:off x="0" y="0"/>
          <a:ext cx="0" cy="0"/>
          <a:chOff x="0" y="0"/>
          <a:chExt cx="0" cy="0"/>
        </a:xfrm>
      </p:grpSpPr>
      <p:pic>
        <p:nvPicPr>
          <p:cNvPr id="3" name="그림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날짜 개체 틀 3"/>
          <p:cNvSpPr>
            <a:spLocks noGrp="1"/>
          </p:cNvSpPr>
          <p:nvPr>
            <p:ph type="dt" sz="half" idx="10"/>
          </p:nvPr>
        </p:nvSpPr>
        <p:spPr/>
        <p:txBody>
          <a:bodyPr/>
          <a:lstStyle/>
          <a:p>
            <a:fld id="{ED3D6733-6F27-4404-AB51-585418F146E5}" type="datetimeFigureOut">
              <a:rPr lang="ko-KR" altLang="en-US" smtClean="0"/>
              <a:pPr/>
              <a:t>2021-12-13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E6BC638-39B7-4287-91A7-2A3DDA573295}"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solidFill>
          <a:schemeClr val="bg1"/>
        </a:solidFill>
        <a:effectLst/>
      </p:bgPr>
    </p:bg>
    <p:spTree>
      <p:nvGrpSpPr>
        <p:cNvPr id="1" name=""/>
        <p:cNvGrpSpPr/>
        <p:nvPr/>
      </p:nvGrpSpPr>
      <p:grpSpPr>
        <a:xfrm>
          <a:off x="0" y="0"/>
          <a:ext cx="0" cy="0"/>
          <a:chOff x="0" y="0"/>
          <a:chExt cx="0" cy="0"/>
        </a:xfrm>
      </p:grpSpPr>
      <p:pic>
        <p:nvPicPr>
          <p:cNvPr id="7" name="그림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a:xfrm>
            <a:off x="971600" y="111812"/>
            <a:ext cx="7085132" cy="796908"/>
          </a:xfrm>
        </p:spPr>
        <p:txBody>
          <a:bodyPr vert="horz" lIns="91440" tIns="45720" rIns="91440" bIns="45720" rtlCol="0" anchor="ctr">
            <a:normAutofit/>
          </a:bodyPr>
          <a:lstStyle>
            <a:lvl1pPr algn="l" defTabSz="914400" rtl="0" eaLnBrk="1" latinLnBrk="1" hangingPunct="1">
              <a:spcBef>
                <a:spcPct val="0"/>
              </a:spcBef>
              <a:buNone/>
              <a:defRPr lang="ko-KR" altLang="en-US" sz="2500" b="1" kern="1200" baseline="0" dirty="0">
                <a:solidFill>
                  <a:schemeClr val="tx1">
                    <a:lumMod val="65000"/>
                    <a:lumOff val="35000"/>
                  </a:schemeClr>
                </a:solidFill>
                <a:latin typeface="+mj-lt"/>
                <a:ea typeface="맑은 고딕" pitchFamily="50" charset="-127"/>
                <a:cs typeface="+mj-cs"/>
              </a:defRPr>
            </a:lvl1pPr>
          </a:lstStyle>
          <a:p>
            <a:r>
              <a:rPr lang="ko-KR" altLang="en-US" dirty="0"/>
              <a:t>마스터 제목 스타일 편집</a:t>
            </a:r>
          </a:p>
        </p:txBody>
      </p:sp>
      <p:sp>
        <p:nvSpPr>
          <p:cNvPr id="3" name="날짜 개체 틀 2"/>
          <p:cNvSpPr>
            <a:spLocks noGrp="1"/>
          </p:cNvSpPr>
          <p:nvPr>
            <p:ph type="dt" sz="half" idx="10"/>
          </p:nvPr>
        </p:nvSpPr>
        <p:spPr/>
        <p:txBody>
          <a:bodyPr/>
          <a:lstStyle>
            <a:lvl1pPr>
              <a:defRPr>
                <a:latin typeface="+mj-lt"/>
              </a:defRPr>
            </a:lvl1pPr>
          </a:lstStyle>
          <a:p>
            <a:fld id="{ED3D6733-6F27-4404-AB51-585418F146E5}" type="datetimeFigureOut">
              <a:rPr lang="ko-KR" altLang="en-US" smtClean="0"/>
              <a:pPr/>
              <a:t>2021-12-13</a:t>
            </a:fld>
            <a:endParaRPr lang="ko-KR" altLang="en-US"/>
          </a:p>
        </p:txBody>
      </p:sp>
      <p:sp>
        <p:nvSpPr>
          <p:cNvPr id="4" name="바닥글 개체 틀 3"/>
          <p:cNvSpPr>
            <a:spLocks noGrp="1"/>
          </p:cNvSpPr>
          <p:nvPr>
            <p:ph type="ftr" sz="quarter" idx="11"/>
          </p:nvPr>
        </p:nvSpPr>
        <p:spPr/>
        <p:txBody>
          <a:bodyPr/>
          <a:lstStyle>
            <a:lvl1pPr>
              <a:defRPr>
                <a:latin typeface="+mj-lt"/>
              </a:defRPr>
            </a:lvl1pPr>
          </a:lstStyle>
          <a:p>
            <a:endParaRPr lang="ko-KR" altLang="en-US"/>
          </a:p>
        </p:txBody>
      </p:sp>
      <p:sp>
        <p:nvSpPr>
          <p:cNvPr id="5" name="슬라이드 번호 개체 틀 4"/>
          <p:cNvSpPr>
            <a:spLocks noGrp="1"/>
          </p:cNvSpPr>
          <p:nvPr>
            <p:ph type="sldNum" sz="quarter" idx="12"/>
          </p:nvPr>
        </p:nvSpPr>
        <p:spPr/>
        <p:txBody>
          <a:bodyPr/>
          <a:lstStyle>
            <a:lvl1pPr>
              <a:defRPr>
                <a:latin typeface="+mj-lt"/>
              </a:defRPr>
            </a:lvl1pPr>
          </a:lstStyle>
          <a:p>
            <a:fld id="{EE6BC638-39B7-4287-91A7-2A3DDA573295}" type="slidenum">
              <a:rPr lang="ko-KR" altLang="en-US" smtClean="0"/>
              <a:pPr/>
              <a:t>‹#›</a:t>
            </a:fld>
            <a:endParaRPr lang="ko-KR" altLang="en-US"/>
          </a:p>
        </p:txBody>
      </p:sp>
      <p:sp>
        <p:nvSpPr>
          <p:cNvPr id="6" name="내용 개체 틀 2"/>
          <p:cNvSpPr>
            <a:spLocks noGrp="1"/>
          </p:cNvSpPr>
          <p:nvPr>
            <p:ph idx="1"/>
          </p:nvPr>
        </p:nvSpPr>
        <p:spPr>
          <a:xfrm>
            <a:off x="395536" y="1268760"/>
            <a:ext cx="8402525" cy="4881686"/>
          </a:xfrm>
        </p:spPr>
        <p:txBody>
          <a:bodyPr>
            <a:normAutofit/>
          </a:bodyPr>
          <a:lstStyle>
            <a:lvl1pPr algn="l">
              <a:buNone/>
              <a:defRPr sz="1600" i="1" baseline="0">
                <a:solidFill>
                  <a:schemeClr val="tx1">
                    <a:lumMod val="65000"/>
                    <a:lumOff val="35000"/>
                  </a:schemeClr>
                </a:solidFill>
                <a:latin typeface="+mj-lt"/>
                <a:ea typeface="맑은 고딕" pitchFamily="50" charset="-127"/>
              </a:defRPr>
            </a:lvl1pPr>
            <a:lvl2pPr algn="l">
              <a:buNone/>
              <a:defRPr sz="1600" i="1" baseline="0">
                <a:solidFill>
                  <a:schemeClr val="tx1">
                    <a:lumMod val="65000"/>
                    <a:lumOff val="35000"/>
                  </a:schemeClr>
                </a:solidFill>
                <a:latin typeface="+mj-lt"/>
                <a:ea typeface="맑은 고딕" pitchFamily="50" charset="-127"/>
              </a:defRPr>
            </a:lvl2pPr>
            <a:lvl3pPr algn="l">
              <a:buNone/>
              <a:defRPr sz="1600" i="1" baseline="0">
                <a:solidFill>
                  <a:schemeClr val="tx1">
                    <a:lumMod val="65000"/>
                    <a:lumOff val="35000"/>
                  </a:schemeClr>
                </a:solidFill>
                <a:latin typeface="+mj-lt"/>
                <a:ea typeface="맑은 고딕" pitchFamily="50" charset="-127"/>
              </a:defRPr>
            </a:lvl3pPr>
            <a:lvl4pPr algn="l">
              <a:buNone/>
              <a:defRPr sz="1600" i="1" baseline="0">
                <a:solidFill>
                  <a:schemeClr val="tx1">
                    <a:lumMod val="65000"/>
                    <a:lumOff val="35000"/>
                  </a:schemeClr>
                </a:solidFill>
                <a:latin typeface="+mj-lt"/>
                <a:ea typeface="맑은 고딕" pitchFamily="50" charset="-127"/>
              </a:defRPr>
            </a:lvl4pPr>
            <a:lvl5pPr algn="l">
              <a:buNone/>
              <a:defRPr sz="1600" i="1" baseline="0">
                <a:solidFill>
                  <a:schemeClr val="tx1">
                    <a:lumMod val="65000"/>
                    <a:lumOff val="35000"/>
                  </a:schemeClr>
                </a:solidFill>
                <a:latin typeface="+mj-lt"/>
                <a:ea typeface="맑은 고딕"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및 내용">
    <p:bg>
      <p:bgPr>
        <a:solidFill>
          <a:schemeClr val="bg1"/>
        </a:solidFill>
        <a:effectLst/>
      </p:bgPr>
    </p:bg>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날짜 개체 틀 3"/>
          <p:cNvSpPr>
            <a:spLocks noGrp="1"/>
          </p:cNvSpPr>
          <p:nvPr>
            <p:ph type="dt" sz="half" idx="10"/>
          </p:nvPr>
        </p:nvSpPr>
        <p:spPr>
          <a:xfrm>
            <a:off x="457200" y="6500834"/>
            <a:ext cx="2133600" cy="220641"/>
          </a:xfrm>
        </p:spPr>
        <p:txBody>
          <a:bodyPr/>
          <a:lstStyle>
            <a:lvl1pPr>
              <a:defRPr>
                <a:latin typeface="+mj-lt"/>
              </a:defRPr>
            </a:lvl1pPr>
          </a:lstStyle>
          <a:p>
            <a:fld id="{ED3D6733-6F27-4404-AB51-585418F146E5}" type="datetimeFigureOut">
              <a:rPr lang="ko-KR" altLang="en-US" smtClean="0"/>
              <a:pPr/>
              <a:t>2021-12-13</a:t>
            </a:fld>
            <a:endParaRPr lang="ko-KR" altLang="en-US"/>
          </a:p>
        </p:txBody>
      </p:sp>
      <p:sp>
        <p:nvSpPr>
          <p:cNvPr id="5" name="바닥글 개체 틀 4"/>
          <p:cNvSpPr>
            <a:spLocks noGrp="1"/>
          </p:cNvSpPr>
          <p:nvPr>
            <p:ph type="ftr" sz="quarter" idx="11"/>
          </p:nvPr>
        </p:nvSpPr>
        <p:spPr>
          <a:xfrm>
            <a:off x="3124200" y="6500834"/>
            <a:ext cx="2895600" cy="220641"/>
          </a:xfrm>
        </p:spPr>
        <p:txBody>
          <a:bodyPr/>
          <a:lstStyle>
            <a:lvl1pPr>
              <a:defRPr>
                <a:latin typeface="+mj-lt"/>
              </a:defRPr>
            </a:lvl1pPr>
          </a:lstStyle>
          <a:p>
            <a:endParaRPr lang="ko-KR" altLang="en-US"/>
          </a:p>
        </p:txBody>
      </p:sp>
      <p:sp>
        <p:nvSpPr>
          <p:cNvPr id="6" name="슬라이드 번호 개체 틀 5"/>
          <p:cNvSpPr>
            <a:spLocks noGrp="1"/>
          </p:cNvSpPr>
          <p:nvPr>
            <p:ph type="sldNum" sz="quarter" idx="12"/>
          </p:nvPr>
        </p:nvSpPr>
        <p:spPr>
          <a:xfrm>
            <a:off x="6553200" y="6500834"/>
            <a:ext cx="2133600" cy="220641"/>
          </a:xfrm>
        </p:spPr>
        <p:txBody>
          <a:bodyPr/>
          <a:lstStyle>
            <a:lvl1pPr>
              <a:defRPr>
                <a:latin typeface="+mj-lt"/>
              </a:defRPr>
            </a:lvl1pPr>
          </a:lstStyle>
          <a:p>
            <a:fld id="{EE6BC638-39B7-4287-91A7-2A3DDA573295}" type="slidenum">
              <a:rPr lang="ko-KR" altLang="en-US" smtClean="0"/>
              <a:pPr/>
              <a:t>‹#›</a:t>
            </a:fld>
            <a:endParaRPr lang="ko-KR" altLang="en-US"/>
          </a:p>
        </p:txBody>
      </p:sp>
      <p:sp>
        <p:nvSpPr>
          <p:cNvPr id="11" name="내용 개체 틀 2"/>
          <p:cNvSpPr>
            <a:spLocks noGrp="1"/>
          </p:cNvSpPr>
          <p:nvPr>
            <p:ph idx="1"/>
          </p:nvPr>
        </p:nvSpPr>
        <p:spPr>
          <a:xfrm>
            <a:off x="395536" y="1268760"/>
            <a:ext cx="8402525" cy="4881686"/>
          </a:xfrm>
        </p:spPr>
        <p:txBody>
          <a:bodyPr>
            <a:normAutofit/>
          </a:bodyPr>
          <a:lstStyle>
            <a:lvl1pPr algn="l">
              <a:buNone/>
              <a:defRPr sz="1600" i="1" baseline="0">
                <a:solidFill>
                  <a:schemeClr val="tx1">
                    <a:lumMod val="65000"/>
                    <a:lumOff val="35000"/>
                  </a:schemeClr>
                </a:solidFill>
                <a:latin typeface="+mj-lt"/>
                <a:ea typeface="맑은 고딕" pitchFamily="50" charset="-127"/>
              </a:defRPr>
            </a:lvl1pPr>
            <a:lvl2pPr algn="l">
              <a:buNone/>
              <a:defRPr sz="1600" i="1" baseline="0">
                <a:solidFill>
                  <a:schemeClr val="tx1">
                    <a:lumMod val="65000"/>
                    <a:lumOff val="35000"/>
                  </a:schemeClr>
                </a:solidFill>
                <a:latin typeface="+mj-lt"/>
                <a:ea typeface="맑은 고딕" pitchFamily="50" charset="-127"/>
              </a:defRPr>
            </a:lvl2pPr>
            <a:lvl3pPr algn="l">
              <a:buNone/>
              <a:defRPr sz="1600" i="1" baseline="0">
                <a:solidFill>
                  <a:schemeClr val="tx1">
                    <a:lumMod val="65000"/>
                    <a:lumOff val="35000"/>
                  </a:schemeClr>
                </a:solidFill>
                <a:latin typeface="+mj-lt"/>
                <a:ea typeface="맑은 고딕" pitchFamily="50" charset="-127"/>
              </a:defRPr>
            </a:lvl3pPr>
            <a:lvl4pPr algn="l">
              <a:buNone/>
              <a:defRPr sz="1600" i="1" baseline="0">
                <a:solidFill>
                  <a:schemeClr val="tx1">
                    <a:lumMod val="65000"/>
                    <a:lumOff val="35000"/>
                  </a:schemeClr>
                </a:solidFill>
                <a:latin typeface="+mj-lt"/>
                <a:ea typeface="맑은 고딕" pitchFamily="50" charset="-127"/>
              </a:defRPr>
            </a:lvl4pPr>
            <a:lvl5pPr algn="l">
              <a:buNone/>
              <a:defRPr sz="1600" i="1" baseline="0">
                <a:solidFill>
                  <a:schemeClr val="tx1">
                    <a:lumMod val="65000"/>
                    <a:lumOff val="35000"/>
                  </a:schemeClr>
                </a:solidFill>
                <a:latin typeface="+mj-lt"/>
                <a:ea typeface="맑은 고딕"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9" name="제목 1"/>
          <p:cNvSpPr>
            <a:spLocks noGrp="1"/>
          </p:cNvSpPr>
          <p:nvPr>
            <p:ph type="title"/>
          </p:nvPr>
        </p:nvSpPr>
        <p:spPr>
          <a:xfrm>
            <a:off x="971600" y="116632"/>
            <a:ext cx="7085132" cy="796908"/>
          </a:xfrm>
        </p:spPr>
        <p:txBody>
          <a:bodyPr vert="horz" lIns="91440" tIns="45720" rIns="91440" bIns="45720" rtlCol="0" anchor="ctr">
            <a:normAutofit/>
          </a:bodyPr>
          <a:lstStyle>
            <a:lvl1pPr algn="l" defTabSz="914400" rtl="0" eaLnBrk="1" latinLnBrk="1" hangingPunct="1">
              <a:spcBef>
                <a:spcPct val="0"/>
              </a:spcBef>
              <a:buNone/>
              <a:defRPr lang="ko-KR" altLang="en-US" sz="2500" b="1" kern="1200" baseline="0" dirty="0">
                <a:solidFill>
                  <a:schemeClr val="tx1">
                    <a:lumMod val="65000"/>
                    <a:lumOff val="35000"/>
                  </a:schemeClr>
                </a:solidFill>
                <a:latin typeface="+mj-lt"/>
                <a:ea typeface="맑은 고딕" pitchFamily="50" charset="-127"/>
                <a:cs typeface="+mj-cs"/>
              </a:defRPr>
            </a:lvl1pPr>
          </a:lstStyle>
          <a:p>
            <a:r>
              <a:rPr lang="ko-KR" altLang="en-US" dirty="0"/>
              <a:t>마스터 제목 스타일 편집</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bg>
      <p:bgPr>
        <a:solidFill>
          <a:schemeClr val="bg1"/>
        </a:solidFill>
        <a:effectLst/>
      </p:bgPr>
    </p:bg>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날짜 개체 틀 2"/>
          <p:cNvSpPr>
            <a:spLocks noGrp="1"/>
          </p:cNvSpPr>
          <p:nvPr>
            <p:ph type="dt" sz="half" idx="10"/>
          </p:nvPr>
        </p:nvSpPr>
        <p:spPr/>
        <p:txBody>
          <a:bodyPr/>
          <a:lstStyle/>
          <a:p>
            <a:fld id="{ED3D6733-6F27-4404-AB51-585418F146E5}" type="datetimeFigureOut">
              <a:rPr lang="ko-KR" altLang="en-US" smtClean="0"/>
              <a:pPr/>
              <a:t>2021-12-13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EE6BC638-39B7-4287-91A7-2A3DDA573295}" type="slidenum">
              <a:rPr lang="ko-KR" altLang="en-US" smtClean="0"/>
              <a:pPr/>
              <a:t>‹#›</a:t>
            </a:fld>
            <a:endParaRPr lang="ko-KR" altLang="en-US"/>
          </a:p>
        </p:txBody>
      </p:sp>
      <p:sp>
        <p:nvSpPr>
          <p:cNvPr id="6" name="제목 1"/>
          <p:cNvSpPr>
            <a:spLocks noGrp="1"/>
          </p:cNvSpPr>
          <p:nvPr>
            <p:ph type="ctrTitle"/>
          </p:nvPr>
        </p:nvSpPr>
        <p:spPr>
          <a:xfrm>
            <a:off x="755576" y="1700808"/>
            <a:ext cx="4399406" cy="2376264"/>
          </a:xfr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0" indent="0" algn="ctr" defTabSz="914400" rtl="0" eaLnBrk="1" fontAlgn="base" latinLnBrk="1" hangingPunct="1">
              <a:lnSpc>
                <a:spcPct val="100000"/>
              </a:lnSpc>
              <a:spcBef>
                <a:spcPct val="0"/>
              </a:spcBef>
              <a:spcAft>
                <a:spcPct val="0"/>
              </a:spcAft>
              <a:buClr>
                <a:schemeClr val="hlink"/>
              </a:buClr>
              <a:buFont typeface="굴림체" pitchFamily="49" charset="-127"/>
              <a:buNone/>
              <a:defRPr lang="ko-KR" altLang="en-US" sz="7000" b="0" kern="1200" baseline="0" dirty="0">
                <a:solidFill>
                  <a:schemeClr val="tx2">
                    <a:lumMod val="60000"/>
                    <a:lumOff val="40000"/>
                  </a:schemeClr>
                </a:solidFill>
                <a:effectLst/>
                <a:latin typeface="+mj-lt"/>
                <a:ea typeface="맑은 고딕" pitchFamily="50" charset="-127"/>
                <a:cs typeface="+mj-cs"/>
              </a:defRPr>
            </a:lvl1pPr>
          </a:lstStyle>
          <a:p>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9026"/>
            <a:ext cx="8229600" cy="796908"/>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457200" y="1062021"/>
            <a:ext cx="8229600" cy="5286412"/>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457200" y="6429396"/>
            <a:ext cx="2133600" cy="292079"/>
          </a:xfrm>
          <a:prstGeom prst="rect">
            <a:avLst/>
          </a:prstGeom>
        </p:spPr>
        <p:txBody>
          <a:bodyPr vert="horz" lIns="91440" tIns="45720" rIns="91440" bIns="45720" rtlCol="0" anchor="ctr"/>
          <a:lstStyle>
            <a:lvl1pPr algn="l">
              <a:defRPr sz="1200">
                <a:solidFill>
                  <a:schemeClr val="tx1">
                    <a:tint val="75000"/>
                  </a:schemeClr>
                </a:solidFill>
              </a:defRPr>
            </a:lvl1pPr>
          </a:lstStyle>
          <a:p>
            <a:fld id="{ED3D6733-6F27-4404-AB51-585418F146E5}" type="datetimeFigureOut">
              <a:rPr lang="ko-KR" altLang="en-US" smtClean="0"/>
              <a:pPr/>
              <a:t>2021-12-13</a:t>
            </a:fld>
            <a:endParaRPr lang="ko-KR" altLang="en-US"/>
          </a:p>
        </p:txBody>
      </p:sp>
      <p:sp>
        <p:nvSpPr>
          <p:cNvPr id="5" name="바닥글 개체 틀 4"/>
          <p:cNvSpPr>
            <a:spLocks noGrp="1"/>
          </p:cNvSpPr>
          <p:nvPr>
            <p:ph type="ftr" sz="quarter" idx="3"/>
          </p:nvPr>
        </p:nvSpPr>
        <p:spPr>
          <a:xfrm>
            <a:off x="3124200" y="6429396"/>
            <a:ext cx="2895600" cy="29207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429396"/>
            <a:ext cx="2133600" cy="292079"/>
          </a:xfrm>
          <a:prstGeom prst="rect">
            <a:avLst/>
          </a:prstGeom>
        </p:spPr>
        <p:txBody>
          <a:bodyPr vert="horz" lIns="91440" tIns="45720" rIns="91440" bIns="45720" rtlCol="0" anchor="ctr"/>
          <a:lstStyle>
            <a:lvl1pPr algn="r">
              <a:defRPr sz="1200">
                <a:solidFill>
                  <a:schemeClr val="tx1">
                    <a:tint val="75000"/>
                  </a:schemeClr>
                </a:solidFill>
              </a:defRPr>
            </a:lvl1pPr>
          </a:lstStyle>
          <a:p>
            <a:fld id="{EE6BC638-39B7-4287-91A7-2A3DDA573295}"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1" r:id="rId3"/>
    <p:sldLayoutId id="2147483656" r:id="rId4"/>
    <p:sldLayoutId id="2147483650" r:id="rId5"/>
    <p:sldLayoutId id="2147483657" r:id="rId6"/>
  </p:sldLayoutIdLst>
  <p:txStyles>
    <p:titleStyle>
      <a:lvl1pPr algn="l" defTabSz="914400" rtl="0" eaLnBrk="1" latinLnBrk="1" hangingPunct="1">
        <a:spcBef>
          <a:spcPct val="0"/>
        </a:spcBef>
        <a:buNone/>
        <a:defRPr lang="ko-KR" altLang="en-US" sz="3500" kern="1200">
          <a:solidFill>
            <a:sysClr val="windowText" lastClr="000000"/>
          </a:solidFill>
          <a:latin typeface="맑은 고딕" pitchFamily="50" charset="-127"/>
          <a:ea typeface="맑은 고딕" pitchFamily="50" charset="-127"/>
          <a:cs typeface="+mj-cs"/>
        </a:defRPr>
      </a:lvl1pPr>
    </p:titleStyle>
    <p:bodyStyle>
      <a:lvl1pPr marL="342900" indent="-342900" algn="l" defTabSz="914400" rtl="0" eaLnBrk="1" latinLnBrk="1" hangingPunct="1">
        <a:spcBef>
          <a:spcPct val="20000"/>
        </a:spcBef>
        <a:buFont typeface="Arial" pitchFamily="34" charset="0"/>
        <a:buChar char="•"/>
        <a:defRPr lang="ko-KR" altLang="en-US" sz="2500" kern="1200" smtClean="0">
          <a:solidFill>
            <a:schemeClr val="tx1"/>
          </a:solidFill>
          <a:latin typeface="맑은 고딕" pitchFamily="50" charset="-127"/>
          <a:ea typeface="맑은 고딕" pitchFamily="50" charset="-127"/>
          <a:cs typeface="+mn-cs"/>
        </a:defRPr>
      </a:lvl1pPr>
      <a:lvl2pPr marL="742950" indent="-285750" algn="l" defTabSz="914400" rtl="0" eaLnBrk="1" latinLnBrk="1" hangingPunct="1">
        <a:spcBef>
          <a:spcPct val="20000"/>
        </a:spcBef>
        <a:buFont typeface="Arial" pitchFamily="34" charset="0"/>
        <a:buChar char="–"/>
        <a:defRPr lang="ko-KR" altLang="en-US" sz="1800" kern="1200" smtClean="0">
          <a:solidFill>
            <a:schemeClr val="tx1"/>
          </a:solidFill>
          <a:latin typeface="맑은 고딕" pitchFamily="50" charset="-127"/>
          <a:ea typeface="맑은 고딕" pitchFamily="50" charset="-127"/>
          <a:cs typeface="+mn-cs"/>
        </a:defRPr>
      </a:lvl2pPr>
      <a:lvl3pPr marL="1143000" indent="-228600" algn="l" defTabSz="914400" rtl="0" eaLnBrk="1" latinLnBrk="1" hangingPunct="1">
        <a:spcBef>
          <a:spcPct val="20000"/>
        </a:spcBef>
        <a:buFont typeface="Arial" pitchFamily="34" charset="0"/>
        <a:buChar char="•"/>
        <a:defRPr lang="ko-KR" altLang="en-US" sz="1800" kern="1200" smtClean="0">
          <a:solidFill>
            <a:schemeClr val="tx1"/>
          </a:solidFill>
          <a:latin typeface="맑은 고딕" pitchFamily="50" charset="-127"/>
          <a:ea typeface="맑은 고딕" pitchFamily="50" charset="-127"/>
          <a:cs typeface="+mn-cs"/>
        </a:defRPr>
      </a:lvl3pPr>
      <a:lvl4pPr marL="1600200" indent="-228600" algn="l" defTabSz="914400" rtl="0" eaLnBrk="1" latinLnBrk="1" hangingPunct="1">
        <a:spcBef>
          <a:spcPct val="20000"/>
        </a:spcBef>
        <a:buFont typeface="Arial" pitchFamily="34" charset="0"/>
        <a:buChar char="–"/>
        <a:defRPr lang="ko-KR" altLang="en-US" sz="1800" kern="1200" smtClean="0">
          <a:solidFill>
            <a:schemeClr val="tx1"/>
          </a:solidFill>
          <a:latin typeface="맑은 고딕" pitchFamily="50" charset="-127"/>
          <a:ea typeface="맑은 고딕" pitchFamily="50" charset="-127"/>
          <a:cs typeface="+mn-cs"/>
        </a:defRPr>
      </a:lvl4pPr>
      <a:lvl5pPr marL="2057400" indent="-228600" algn="l" defTabSz="914400" rtl="0" eaLnBrk="1" latinLnBrk="1" hangingPunct="1">
        <a:spcBef>
          <a:spcPct val="20000"/>
        </a:spcBef>
        <a:buFont typeface="Arial" pitchFamily="34" charset="0"/>
        <a:buChar char="»"/>
        <a:defRPr lang="ko-KR" altLang="en-US" sz="1800" kern="1200">
          <a:solidFill>
            <a:schemeClr val="tx1"/>
          </a:solidFill>
          <a:latin typeface="맑은 고딕" pitchFamily="50" charset="-127"/>
          <a:ea typeface="맑은 고딕" pitchFamily="50" charset="-127"/>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ctrTitle"/>
          </p:nvPr>
        </p:nvSpPr>
        <p:spPr>
          <a:xfrm>
            <a:off x="685800" y="4343400"/>
            <a:ext cx="8077200" cy="1143000"/>
          </a:xfrm>
        </p:spPr>
        <p:txBody>
          <a:bodyPr/>
          <a:lstStyle/>
          <a:p>
            <a:r>
              <a:rPr lang="en-US" sz="3600" b="1" dirty="0">
                <a:solidFill>
                  <a:srgbClr val="4D5B77"/>
                </a:solidFill>
              </a:rPr>
              <a:t>Investments in Irrigation Infrastructure</a:t>
            </a:r>
            <a:br>
              <a:rPr lang="en-US" sz="3600" b="1" dirty="0">
                <a:solidFill>
                  <a:srgbClr val="4D5B77"/>
                </a:solidFill>
              </a:rPr>
            </a:br>
            <a:r>
              <a:rPr lang="en-US" sz="2000" dirty="0"/>
              <a:t>Estimation of Water Losses and Efficiency of an Irrigation System.</a:t>
            </a:r>
            <a:br>
              <a:rPr lang="en-US" sz="2000" dirty="0"/>
            </a:br>
            <a:r>
              <a:rPr lang="en-US" sz="2000" dirty="0"/>
              <a:t>Determining of the Potential Water Savings </a:t>
            </a:r>
            <a:br>
              <a:rPr lang="en-US" sz="2000" dirty="0"/>
            </a:br>
            <a:r>
              <a:rPr lang="en-US" sz="2000" dirty="0"/>
              <a:t>Due to Investments in Irrigation Infrastructure</a:t>
            </a:r>
            <a:br>
              <a:rPr lang="en-US" sz="4400" b="1" dirty="0"/>
            </a:br>
            <a:endParaRPr lang="ko-KR" altLang="en-US" sz="4400" b="1" dirty="0">
              <a:solidFill>
                <a:srgbClr val="4D5B77"/>
              </a:solidFill>
              <a:ea typeface="Adobe Gothic Std B" pitchFamily="34" charset="-128"/>
              <a:cs typeface="Tahoma" pitchFamily="34" charset="0"/>
            </a:endParaRPr>
          </a:p>
        </p:txBody>
      </p:sp>
      <p:sp>
        <p:nvSpPr>
          <p:cNvPr id="3" name="TextBox 2"/>
          <p:cNvSpPr txBox="1"/>
          <p:nvPr/>
        </p:nvSpPr>
        <p:spPr>
          <a:xfrm>
            <a:off x="4343400" y="5562600"/>
            <a:ext cx="2895600" cy="461665"/>
          </a:xfrm>
          <a:prstGeom prst="rect">
            <a:avLst/>
          </a:prstGeom>
          <a:noFill/>
        </p:spPr>
        <p:txBody>
          <a:bodyPr wrap="square" rtlCol="0">
            <a:spAutoFit/>
          </a:bodyPr>
          <a:lstStyle/>
          <a:p>
            <a:r>
              <a:rPr lang="en-US" sz="2400" b="1" dirty="0" err="1">
                <a:solidFill>
                  <a:srgbClr val="4D5B77"/>
                </a:solidFill>
              </a:rPr>
              <a:t>Jovana</a:t>
            </a:r>
            <a:r>
              <a:rPr lang="en-US" sz="2400" b="1" dirty="0">
                <a:solidFill>
                  <a:srgbClr val="4D5B77"/>
                </a:solidFill>
              </a:rPr>
              <a:t> </a:t>
            </a:r>
            <a:r>
              <a:rPr lang="en-US" sz="2400" b="1" dirty="0" err="1">
                <a:solidFill>
                  <a:srgbClr val="4D5B77"/>
                </a:solidFill>
              </a:rPr>
              <a:t>Andrijevic</a:t>
            </a:r>
            <a:endParaRPr lang="en-US" sz="2400" b="1" dirty="0">
              <a:solidFill>
                <a:srgbClr val="4D5B7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533400" y="1143000"/>
            <a:ext cx="4724400" cy="4729286"/>
          </a:xfrm>
        </p:spPr>
        <p:txBody>
          <a:bodyPr>
            <a:noAutofit/>
          </a:bodyPr>
          <a:lstStyle/>
          <a:p>
            <a:pPr>
              <a:buFont typeface="Arial" pitchFamily="34" charset="0"/>
              <a:buChar char="•"/>
            </a:pPr>
            <a:r>
              <a:rPr lang="en-US" sz="2000" u="sng" dirty="0"/>
              <a:t>The </a:t>
            </a:r>
            <a:r>
              <a:rPr lang="en-US" sz="2000" dirty="0"/>
              <a:t>rehabilitation the losses in the worst canal subsection will be decreased to 25% of the losses before the rehabilitation. </a:t>
            </a:r>
          </a:p>
          <a:p>
            <a:pPr>
              <a:buFont typeface="Arial" pitchFamily="34" charset="0"/>
              <a:buChar char="•"/>
            </a:pPr>
            <a:r>
              <a:rPr lang="en-US" sz="2000" dirty="0"/>
              <a:t>For the canal subsection II, the new losses will be:</a:t>
            </a:r>
          </a:p>
          <a:p>
            <a:pPr>
              <a:buFont typeface="Arial" pitchFamily="34" charset="0"/>
              <a:buChar char="•"/>
            </a:pPr>
            <a:endParaRPr lang="en-US" sz="2000" dirty="0"/>
          </a:p>
          <a:p>
            <a:r>
              <a:rPr lang="en-US" sz="2000" dirty="0"/>
              <a:t>No other investments in IS infrastructure is made =&gt;Assumptions:</a:t>
            </a:r>
          </a:p>
          <a:p>
            <a:pPr>
              <a:buFont typeface="Arial" pitchFamily="34" charset="0"/>
              <a:buChar char="•"/>
            </a:pPr>
            <a:r>
              <a:rPr lang="en-US" sz="2000" u="sng" dirty="0"/>
              <a:t> for the next periods of time the demand (supplied volumes of water U) downstream of the rehabilitated canal =the same as before the investments</a:t>
            </a:r>
          </a:p>
          <a:p>
            <a:pPr>
              <a:buFont typeface="Arial" pitchFamily="34" charset="0"/>
              <a:buChar char="•"/>
            </a:pPr>
            <a:r>
              <a:rPr lang="en-US" sz="2000" u="sng" dirty="0"/>
              <a:t>the technical losses and operational losses in the downstream canal sections remaining the same.</a:t>
            </a:r>
          </a:p>
          <a:p>
            <a:endParaRPr lang="en-US" sz="2000" dirty="0"/>
          </a:p>
        </p:txBody>
      </p:sp>
      <p:sp>
        <p:nvSpPr>
          <p:cNvPr id="10" name="Title 3"/>
          <p:cNvSpPr>
            <a:spLocks noGrp="1"/>
          </p:cNvSpPr>
          <p:nvPr>
            <p:ph type="title"/>
          </p:nvPr>
        </p:nvSpPr>
        <p:spPr>
          <a:xfrm>
            <a:off x="762000" y="228600"/>
            <a:ext cx="8077200" cy="796908"/>
          </a:xfrm>
        </p:spPr>
        <p:txBody>
          <a:bodyPr>
            <a:normAutofit fontScale="90000"/>
          </a:bodyPr>
          <a:lstStyle/>
          <a:p>
            <a:r>
              <a:rPr lang="en-US" sz="3200" dirty="0">
                <a:solidFill>
                  <a:srgbClr val="4D5B77"/>
                </a:solidFill>
              </a:rPr>
              <a:t>Estimation of Water Losses and Efficiency of the IS</a:t>
            </a:r>
          </a:p>
        </p:txBody>
      </p:sp>
      <p:pic>
        <p:nvPicPr>
          <p:cNvPr id="25602" name="Picture 2"/>
          <p:cNvPicPr>
            <a:picLocks noChangeAspect="1" noChangeArrowheads="1"/>
          </p:cNvPicPr>
          <p:nvPr/>
        </p:nvPicPr>
        <p:blipFill>
          <a:blip r:embed="rId2"/>
          <a:srcRect/>
          <a:stretch>
            <a:fillRect/>
          </a:stretch>
        </p:blipFill>
        <p:spPr bwMode="auto">
          <a:xfrm>
            <a:off x="5334000" y="1066802"/>
            <a:ext cx="3810000" cy="2825290"/>
          </a:xfrm>
          <a:prstGeom prst="rect">
            <a:avLst/>
          </a:prstGeom>
          <a:noFill/>
          <a:ln w="9525">
            <a:noFill/>
            <a:miter lim="800000"/>
            <a:headEnd/>
            <a:tailEnd/>
          </a:ln>
          <a:effectLst/>
        </p:spPr>
      </p:pic>
      <p:sp>
        <p:nvSpPr>
          <p:cNvPr id="5" name="TextBox 4"/>
          <p:cNvSpPr txBox="1"/>
          <p:nvPr/>
        </p:nvSpPr>
        <p:spPr>
          <a:xfrm>
            <a:off x="6172200" y="4114800"/>
            <a:ext cx="2590800" cy="1846659"/>
          </a:xfrm>
          <a:prstGeom prst="rect">
            <a:avLst/>
          </a:prstGeom>
          <a:noFill/>
        </p:spPr>
        <p:txBody>
          <a:bodyPr wrap="square" rtlCol="0">
            <a:spAutoFit/>
          </a:bodyPr>
          <a:lstStyle/>
          <a:p>
            <a:r>
              <a:rPr lang="en-US" b="1" dirty="0">
                <a:solidFill>
                  <a:srgbClr val="4D5B77"/>
                </a:solidFill>
              </a:rPr>
              <a:t>Fig. 5. Losses and </a:t>
            </a:r>
          </a:p>
          <a:p>
            <a:r>
              <a:rPr lang="en-US" b="1" dirty="0">
                <a:solidFill>
                  <a:srgbClr val="4D5B77"/>
                </a:solidFill>
              </a:rPr>
              <a:t>Technical Efficiencies </a:t>
            </a:r>
          </a:p>
          <a:p>
            <a:r>
              <a:rPr lang="en-US" b="1" dirty="0">
                <a:solidFill>
                  <a:srgbClr val="4D5B77"/>
                </a:solidFill>
              </a:rPr>
              <a:t>of the </a:t>
            </a:r>
          </a:p>
          <a:p>
            <a:r>
              <a:rPr lang="en-US" b="1" dirty="0">
                <a:solidFill>
                  <a:srgbClr val="4D5B77"/>
                </a:solidFill>
              </a:rPr>
              <a:t>Canal Subsections </a:t>
            </a:r>
          </a:p>
          <a:p>
            <a:r>
              <a:rPr lang="en-US" b="1" dirty="0">
                <a:solidFill>
                  <a:srgbClr val="4D5B77"/>
                </a:solidFill>
              </a:rPr>
              <a:t>before Rehabilitation</a:t>
            </a:r>
            <a:endParaRPr lang="en-US" dirty="0">
              <a:solidFill>
                <a:srgbClr val="4D5B77"/>
              </a:solidFill>
            </a:endParaRPr>
          </a:p>
          <a:p>
            <a:endParaRPr lang="en-US" sz="2400" dirty="0">
              <a:solidFill>
                <a:srgbClr val="4D5B77"/>
              </a:solidFill>
            </a:endParaRPr>
          </a:p>
        </p:txBody>
      </p:sp>
      <p:pic>
        <p:nvPicPr>
          <p:cNvPr id="25603" name="Picture 3"/>
          <p:cNvPicPr>
            <a:picLocks noChangeAspect="1" noChangeArrowheads="1"/>
          </p:cNvPicPr>
          <p:nvPr/>
        </p:nvPicPr>
        <p:blipFill>
          <a:blip r:embed="rId3"/>
          <a:srcRect/>
          <a:stretch>
            <a:fillRect/>
          </a:stretch>
        </p:blipFill>
        <p:spPr bwMode="auto">
          <a:xfrm>
            <a:off x="1219200" y="2819400"/>
            <a:ext cx="4191000" cy="41671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533400" y="1066800"/>
            <a:ext cx="8382000" cy="4729286"/>
          </a:xfrm>
        </p:spPr>
        <p:txBody>
          <a:bodyPr>
            <a:noAutofit/>
          </a:bodyPr>
          <a:lstStyle/>
          <a:p>
            <a:pPr>
              <a:buFont typeface="Arial" pitchFamily="34" charset="0"/>
              <a:buChar char="•"/>
            </a:pPr>
            <a:r>
              <a:rPr lang="en-US" sz="2400" i="0" dirty="0">
                <a:solidFill>
                  <a:srgbClr val="4D5B77"/>
                </a:solidFill>
              </a:rPr>
              <a:t>Under these assumptions, at the outlet of canal section, the delivered volume has to be the same as before the investments </a:t>
            </a:r>
          </a:p>
          <a:p>
            <a:pPr>
              <a:buFont typeface="Arial" pitchFamily="34" charset="0"/>
              <a:buChar char="•"/>
            </a:pPr>
            <a:r>
              <a:rPr lang="en-US" sz="2400" b="1" i="0" dirty="0">
                <a:solidFill>
                  <a:srgbClr val="4D5B77"/>
                </a:solidFill>
              </a:rPr>
              <a:t> </a:t>
            </a:r>
            <a:r>
              <a:rPr lang="en-US" sz="2400" b="1" i="0" dirty="0" err="1">
                <a:solidFill>
                  <a:srgbClr val="4D5B77"/>
                </a:solidFill>
              </a:rPr>
              <a:t>V</a:t>
            </a:r>
            <a:r>
              <a:rPr lang="en-US" sz="2400" b="1" i="0" baseline="-25000" dirty="0" err="1">
                <a:solidFill>
                  <a:srgbClr val="4D5B77"/>
                </a:solidFill>
              </a:rPr>
              <a:t>del</a:t>
            </a:r>
            <a:r>
              <a:rPr lang="en-US" sz="2400" b="1" i="0" dirty="0">
                <a:solidFill>
                  <a:srgbClr val="4D5B77"/>
                </a:solidFill>
              </a:rPr>
              <a:t> = 80 mil.m</a:t>
            </a:r>
            <a:r>
              <a:rPr lang="en-US" sz="2400" b="1" i="0" baseline="30000" dirty="0">
                <a:solidFill>
                  <a:srgbClr val="4D5B77"/>
                </a:solidFill>
              </a:rPr>
              <a:t>3</a:t>
            </a:r>
            <a:r>
              <a:rPr lang="en-US" sz="2400" b="1" i="0" dirty="0">
                <a:solidFill>
                  <a:srgbClr val="4D5B77"/>
                </a:solidFill>
              </a:rPr>
              <a:t> </a:t>
            </a:r>
          </a:p>
          <a:p>
            <a:pPr>
              <a:buFont typeface="Arial" pitchFamily="34" charset="0"/>
              <a:buChar char="•"/>
            </a:pPr>
            <a:r>
              <a:rPr lang="en-US" sz="2400" i="0" dirty="0">
                <a:solidFill>
                  <a:srgbClr val="4D5B77"/>
                </a:solidFill>
              </a:rPr>
              <a:t>Starting from the outlet of the last canal subsection, the new volumes of water at the inlet of the rest of the subsections are estimated, by summing the new technical losses in these subsections </a:t>
            </a:r>
          </a:p>
          <a:p>
            <a:pPr>
              <a:buFont typeface="Arial" pitchFamily="34" charset="0"/>
              <a:buChar char="•"/>
            </a:pPr>
            <a:endParaRPr lang="en-US" sz="2400" b="1" i="0" dirty="0">
              <a:solidFill>
                <a:srgbClr val="4D5B77"/>
              </a:solidFill>
            </a:endParaRPr>
          </a:p>
          <a:p>
            <a:pPr>
              <a:buFont typeface="Arial" pitchFamily="34" charset="0"/>
              <a:buChar char="•"/>
            </a:pPr>
            <a:endParaRPr lang="en-US" sz="2000" dirty="0">
              <a:solidFill>
                <a:srgbClr val="4D5B77"/>
              </a:solidFill>
            </a:endParaRPr>
          </a:p>
          <a:p>
            <a:endParaRPr lang="en-GB" sz="2000" dirty="0"/>
          </a:p>
          <a:p>
            <a:pPr>
              <a:buFont typeface="Arial" pitchFamily="34" charset="0"/>
              <a:buChar char="•"/>
            </a:pPr>
            <a:endParaRPr lang="en-GB" sz="2000" dirty="0"/>
          </a:p>
          <a:p>
            <a:pPr>
              <a:buFont typeface="Arial" pitchFamily="34" charset="0"/>
              <a:buChar char="•"/>
            </a:pPr>
            <a:endParaRPr lang="en-GB" sz="2000" i="0" dirty="0">
              <a:solidFill>
                <a:srgbClr val="4D5B77"/>
              </a:solidFill>
            </a:endParaRPr>
          </a:p>
          <a:p>
            <a:endParaRPr lang="en-US" sz="2000" i="0" dirty="0">
              <a:solidFill>
                <a:srgbClr val="4D5B77"/>
              </a:solidFill>
            </a:endParaRPr>
          </a:p>
          <a:p>
            <a:pPr>
              <a:buFont typeface="Arial" pitchFamily="34" charset="0"/>
              <a:buChar char="•"/>
            </a:pPr>
            <a:endParaRPr lang="en-US" sz="2000" i="0" dirty="0">
              <a:solidFill>
                <a:srgbClr val="4D5B77"/>
              </a:solidFill>
            </a:endParaRPr>
          </a:p>
          <a:p>
            <a:endParaRPr lang="en-US" sz="2400" i="0" dirty="0">
              <a:solidFill>
                <a:srgbClr val="4D5B77"/>
              </a:solidFill>
            </a:endParaRPr>
          </a:p>
          <a:p>
            <a:endParaRPr lang="en-US" sz="2400" i="0" dirty="0">
              <a:solidFill>
                <a:srgbClr val="4D5B77"/>
              </a:solidFill>
            </a:endParaRPr>
          </a:p>
          <a:p>
            <a:endParaRPr lang="en-US" sz="2000" i="0" dirty="0">
              <a:solidFill>
                <a:srgbClr val="4D5B77"/>
              </a:solidFill>
            </a:endParaRPr>
          </a:p>
          <a:p>
            <a:endParaRPr lang="en-US" b="1" i="0" dirty="0">
              <a:solidFill>
                <a:srgbClr val="4D5B77"/>
              </a:solidFill>
            </a:endParaRPr>
          </a:p>
        </p:txBody>
      </p:sp>
      <p:sp>
        <p:nvSpPr>
          <p:cNvPr id="7" name="TextBox 6"/>
          <p:cNvSpPr txBox="1"/>
          <p:nvPr/>
        </p:nvSpPr>
        <p:spPr>
          <a:xfrm>
            <a:off x="457200" y="4953000"/>
            <a:ext cx="2971800" cy="1323439"/>
          </a:xfrm>
          <a:prstGeom prst="rect">
            <a:avLst/>
          </a:prstGeom>
          <a:noFill/>
        </p:spPr>
        <p:txBody>
          <a:bodyPr wrap="square" rtlCol="0">
            <a:spAutoFit/>
          </a:bodyPr>
          <a:lstStyle/>
          <a:p>
            <a:r>
              <a:rPr lang="en-US" sz="2000" b="1" dirty="0">
                <a:solidFill>
                  <a:srgbClr val="4D5B77"/>
                </a:solidFill>
              </a:rPr>
              <a:t>Fig. 6. Losses and </a:t>
            </a:r>
          </a:p>
          <a:p>
            <a:r>
              <a:rPr lang="en-US" sz="2000" b="1" dirty="0">
                <a:solidFill>
                  <a:srgbClr val="4D5B77"/>
                </a:solidFill>
              </a:rPr>
              <a:t>Technical Efficiencies o</a:t>
            </a:r>
          </a:p>
          <a:p>
            <a:r>
              <a:rPr lang="en-US" sz="2000" b="1" dirty="0">
                <a:solidFill>
                  <a:srgbClr val="4D5B77"/>
                </a:solidFill>
              </a:rPr>
              <a:t>f the Canal Subsections </a:t>
            </a:r>
          </a:p>
          <a:p>
            <a:r>
              <a:rPr lang="en-US" sz="2000" b="1" dirty="0">
                <a:solidFill>
                  <a:srgbClr val="4D5B77"/>
                </a:solidFill>
              </a:rPr>
              <a:t>after Rehabilitation</a:t>
            </a:r>
            <a:endParaRPr lang="en-US" sz="2000" dirty="0">
              <a:solidFill>
                <a:srgbClr val="4D5B77"/>
              </a:solidFill>
            </a:endParaRPr>
          </a:p>
        </p:txBody>
      </p:sp>
      <p:sp>
        <p:nvSpPr>
          <p:cNvPr id="12" name="Title 3"/>
          <p:cNvSpPr>
            <a:spLocks noGrp="1"/>
          </p:cNvSpPr>
          <p:nvPr>
            <p:ph type="title"/>
          </p:nvPr>
        </p:nvSpPr>
        <p:spPr>
          <a:xfrm>
            <a:off x="762000" y="228600"/>
            <a:ext cx="8077200" cy="796908"/>
          </a:xfrm>
        </p:spPr>
        <p:txBody>
          <a:bodyPr>
            <a:normAutofit fontScale="90000"/>
          </a:bodyPr>
          <a:lstStyle/>
          <a:p>
            <a:r>
              <a:rPr lang="en-US" sz="3200" dirty="0">
                <a:solidFill>
                  <a:srgbClr val="4D5B77"/>
                </a:solidFill>
              </a:rPr>
              <a:t>Estimation of Water Losses and Efficiency of the IS</a:t>
            </a:r>
          </a:p>
        </p:txBody>
      </p:sp>
      <p:pic>
        <p:nvPicPr>
          <p:cNvPr id="7169" name="Picture 1"/>
          <p:cNvPicPr>
            <a:picLocks noChangeAspect="1" noChangeArrowheads="1"/>
          </p:cNvPicPr>
          <p:nvPr/>
        </p:nvPicPr>
        <p:blipFill>
          <a:blip r:embed="rId2"/>
          <a:srcRect/>
          <a:stretch>
            <a:fillRect/>
          </a:stretch>
        </p:blipFill>
        <p:spPr bwMode="auto">
          <a:xfrm>
            <a:off x="3048000" y="3511744"/>
            <a:ext cx="5638800" cy="325819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533400" y="1066800"/>
            <a:ext cx="8382000" cy="4729286"/>
          </a:xfrm>
        </p:spPr>
        <p:txBody>
          <a:bodyPr>
            <a:noAutofit/>
          </a:bodyPr>
          <a:lstStyle/>
          <a:p>
            <a:pPr>
              <a:buFont typeface="Arial" pitchFamily="34" charset="0"/>
              <a:buChar char="•"/>
            </a:pPr>
            <a:r>
              <a:rPr lang="en-US" sz="2000" i="0" dirty="0">
                <a:solidFill>
                  <a:srgbClr val="4D5B77"/>
                </a:solidFill>
              </a:rPr>
              <a:t>As a result of investments, the new directed volume at the inlet of the first canal subsection (the inlet of the Main Canal from node 1 to 2) has to be </a:t>
            </a:r>
            <a:r>
              <a:rPr lang="en-US" sz="2000" b="1" i="0" dirty="0" err="1">
                <a:solidFill>
                  <a:srgbClr val="4D5B77"/>
                </a:solidFill>
              </a:rPr>
              <a:t>V</a:t>
            </a:r>
            <a:r>
              <a:rPr lang="en-US" sz="2000" b="1" i="0" baseline="-25000" dirty="0" err="1">
                <a:solidFill>
                  <a:srgbClr val="4D5B77"/>
                </a:solidFill>
              </a:rPr>
              <a:t>d</a:t>
            </a:r>
            <a:r>
              <a:rPr lang="en-GB" sz="2000" b="1" i="0" baseline="-25000" dirty="0" err="1">
                <a:solidFill>
                  <a:srgbClr val="4D5B77"/>
                </a:solidFill>
              </a:rPr>
              <a:t>ir</a:t>
            </a:r>
            <a:r>
              <a:rPr lang="en-US" sz="2000" b="1" i="0" dirty="0">
                <a:solidFill>
                  <a:srgbClr val="4D5B77"/>
                </a:solidFill>
              </a:rPr>
              <a:t> = 88 mil.m</a:t>
            </a:r>
            <a:r>
              <a:rPr lang="en-US" sz="2000" b="1" i="0" baseline="30000" dirty="0">
                <a:solidFill>
                  <a:srgbClr val="4D5B77"/>
                </a:solidFill>
              </a:rPr>
              <a:t>3</a:t>
            </a:r>
          </a:p>
          <a:p>
            <a:pPr>
              <a:buFont typeface="Arial" pitchFamily="34" charset="0"/>
              <a:buChar char="•"/>
            </a:pPr>
            <a:r>
              <a:rPr lang="en-US" sz="2400" b="1" i="0" dirty="0">
                <a:solidFill>
                  <a:srgbClr val="4D5B77"/>
                </a:solidFill>
              </a:rPr>
              <a:t>The Potential Water Savings (PWS) are estimated on the level of the investment.</a:t>
            </a:r>
          </a:p>
          <a:p>
            <a:pPr>
              <a:buFont typeface="Arial" pitchFamily="34" charset="0"/>
              <a:buChar char="•"/>
            </a:pPr>
            <a:r>
              <a:rPr lang="en-US" sz="2000" i="0" dirty="0">
                <a:solidFill>
                  <a:srgbClr val="4D5B77"/>
                </a:solidFill>
              </a:rPr>
              <a:t>“</a:t>
            </a:r>
            <a:r>
              <a:rPr lang="en-US" sz="2000" i="0" u="sng" dirty="0">
                <a:solidFill>
                  <a:srgbClr val="4D5B77"/>
                </a:solidFill>
              </a:rPr>
              <a:t>The level of investment” means that part of the IS, which benefits from the investment</a:t>
            </a:r>
            <a:r>
              <a:rPr lang="en-US" sz="2000" i="0" dirty="0">
                <a:solidFill>
                  <a:srgbClr val="4D5B77"/>
                </a:solidFill>
              </a:rPr>
              <a:t>. </a:t>
            </a:r>
          </a:p>
          <a:p>
            <a:pPr>
              <a:buFont typeface="Arial" pitchFamily="34" charset="0"/>
              <a:buChar char="•"/>
            </a:pPr>
            <a:r>
              <a:rPr lang="en-US" sz="2000" i="0" dirty="0">
                <a:solidFill>
                  <a:srgbClr val="4D5B77"/>
                </a:solidFill>
              </a:rPr>
              <a:t>For the current case, the benefitting part of IS includes</a:t>
            </a:r>
            <a:r>
              <a:rPr lang="en-US" sz="2000" i="0" u="sng" dirty="0">
                <a:solidFill>
                  <a:srgbClr val="4D5B77"/>
                </a:solidFill>
              </a:rPr>
              <a:t>: (</a:t>
            </a:r>
            <a:r>
              <a:rPr lang="en-US" sz="2000" i="0" u="sng" dirty="0" err="1">
                <a:solidFill>
                  <a:srgbClr val="4D5B77"/>
                </a:solidFill>
              </a:rPr>
              <a:t>i</a:t>
            </a:r>
            <a:r>
              <a:rPr lang="en-US" sz="2000" i="0" u="sng" dirty="0">
                <a:solidFill>
                  <a:srgbClr val="4D5B77"/>
                </a:solidFill>
              </a:rPr>
              <a:t>) section of Main Canal from node 1 to node 2 and; (ii) the </a:t>
            </a:r>
            <a:r>
              <a:rPr lang="en-US" sz="2000" i="0" u="sng" dirty="0" err="1">
                <a:solidFill>
                  <a:srgbClr val="4D5B77"/>
                </a:solidFill>
              </a:rPr>
              <a:t>Distributory</a:t>
            </a:r>
            <a:r>
              <a:rPr lang="en-US" sz="2000" i="0" u="sng" dirty="0">
                <a:solidFill>
                  <a:srgbClr val="4D5B77"/>
                </a:solidFill>
              </a:rPr>
              <a:t> canal D2.</a:t>
            </a:r>
          </a:p>
          <a:p>
            <a:pPr>
              <a:buFont typeface="Arial" pitchFamily="34" charset="0"/>
              <a:buChar char="•"/>
            </a:pPr>
            <a:r>
              <a:rPr lang="en-US" sz="2000" i="0" dirty="0">
                <a:solidFill>
                  <a:srgbClr val="4D5B77"/>
                </a:solidFill>
              </a:rPr>
              <a:t> The PWS in absolute terms for this part of the IS are:</a:t>
            </a:r>
            <a:endParaRPr lang="en-US" sz="2000" b="1" i="0" dirty="0">
              <a:solidFill>
                <a:srgbClr val="4D5B77"/>
              </a:solidFill>
            </a:endParaRPr>
          </a:p>
          <a:p>
            <a:pPr>
              <a:buFont typeface="Arial" pitchFamily="34" charset="0"/>
              <a:buChar char="•"/>
            </a:pPr>
            <a:endParaRPr lang="en-US" sz="2000" dirty="0">
              <a:solidFill>
                <a:srgbClr val="4D5B77"/>
              </a:solidFill>
            </a:endParaRPr>
          </a:p>
          <a:p>
            <a:pPr>
              <a:buFont typeface="Arial" pitchFamily="34" charset="0"/>
              <a:buChar char="•"/>
            </a:pPr>
            <a:endParaRPr lang="en-US" sz="2000" dirty="0">
              <a:solidFill>
                <a:srgbClr val="4D5B77"/>
              </a:solidFill>
            </a:endParaRPr>
          </a:p>
          <a:p>
            <a:endParaRPr lang="en-GB" sz="2000" dirty="0"/>
          </a:p>
          <a:p>
            <a:pPr>
              <a:buFont typeface="Arial" pitchFamily="34" charset="0"/>
              <a:buChar char="•"/>
            </a:pPr>
            <a:endParaRPr lang="en-GB" sz="2000" dirty="0"/>
          </a:p>
          <a:p>
            <a:pPr>
              <a:buFont typeface="Arial" pitchFamily="34" charset="0"/>
              <a:buChar char="•"/>
            </a:pPr>
            <a:endParaRPr lang="en-GB" sz="2000" i="0" dirty="0">
              <a:solidFill>
                <a:srgbClr val="4D5B77"/>
              </a:solidFill>
            </a:endParaRPr>
          </a:p>
          <a:p>
            <a:endParaRPr lang="en-US" sz="2000" i="0" dirty="0">
              <a:solidFill>
                <a:srgbClr val="4D5B77"/>
              </a:solidFill>
            </a:endParaRPr>
          </a:p>
          <a:p>
            <a:pPr>
              <a:buFont typeface="Arial" pitchFamily="34" charset="0"/>
              <a:buChar char="•"/>
            </a:pPr>
            <a:endParaRPr lang="en-US" sz="2000" i="0" dirty="0">
              <a:solidFill>
                <a:srgbClr val="4D5B77"/>
              </a:solidFill>
            </a:endParaRPr>
          </a:p>
          <a:p>
            <a:endParaRPr lang="en-US" sz="2400" i="0" dirty="0">
              <a:solidFill>
                <a:srgbClr val="4D5B77"/>
              </a:solidFill>
            </a:endParaRPr>
          </a:p>
          <a:p>
            <a:endParaRPr lang="en-US" sz="2400" i="0" dirty="0">
              <a:solidFill>
                <a:srgbClr val="4D5B77"/>
              </a:solidFill>
            </a:endParaRPr>
          </a:p>
          <a:p>
            <a:endParaRPr lang="en-US" sz="2000" i="0" dirty="0">
              <a:solidFill>
                <a:srgbClr val="4D5B77"/>
              </a:solidFill>
            </a:endParaRPr>
          </a:p>
          <a:p>
            <a:endParaRPr lang="en-US" b="1" i="0" dirty="0">
              <a:solidFill>
                <a:srgbClr val="4D5B77"/>
              </a:solidFill>
            </a:endParaRPr>
          </a:p>
        </p:txBody>
      </p:sp>
      <p:sp>
        <p:nvSpPr>
          <p:cNvPr id="12" name="Title 3"/>
          <p:cNvSpPr>
            <a:spLocks noGrp="1"/>
          </p:cNvSpPr>
          <p:nvPr>
            <p:ph type="title"/>
          </p:nvPr>
        </p:nvSpPr>
        <p:spPr>
          <a:xfrm>
            <a:off x="762000" y="228600"/>
            <a:ext cx="8077200" cy="796908"/>
          </a:xfrm>
        </p:spPr>
        <p:txBody>
          <a:bodyPr>
            <a:normAutofit fontScale="90000"/>
          </a:bodyPr>
          <a:lstStyle/>
          <a:p>
            <a:r>
              <a:rPr lang="en-US" sz="3200" dirty="0">
                <a:solidFill>
                  <a:srgbClr val="4D5B77"/>
                </a:solidFill>
              </a:rPr>
              <a:t>Estimation of Water Losses and Efficiency of the IS</a:t>
            </a:r>
          </a:p>
        </p:txBody>
      </p:sp>
      <p:pic>
        <p:nvPicPr>
          <p:cNvPr id="26626" name="Picture 2"/>
          <p:cNvPicPr>
            <a:picLocks noChangeAspect="1" noChangeArrowheads="1"/>
          </p:cNvPicPr>
          <p:nvPr/>
        </p:nvPicPr>
        <p:blipFill>
          <a:blip r:embed="rId2"/>
          <a:srcRect/>
          <a:stretch>
            <a:fillRect/>
          </a:stretch>
        </p:blipFill>
        <p:spPr bwMode="auto">
          <a:xfrm>
            <a:off x="533400" y="4724400"/>
            <a:ext cx="8229600" cy="146376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533400" y="1066800"/>
            <a:ext cx="8382000" cy="5486400"/>
          </a:xfrm>
        </p:spPr>
        <p:txBody>
          <a:bodyPr>
            <a:noAutofit/>
          </a:bodyPr>
          <a:lstStyle/>
          <a:p>
            <a:pPr>
              <a:buFont typeface="Arial" pitchFamily="34" charset="0"/>
              <a:buChar char="•"/>
            </a:pPr>
            <a:r>
              <a:rPr lang="en-US" sz="2000" i="0" dirty="0">
                <a:solidFill>
                  <a:srgbClr val="4D5B77"/>
                </a:solidFill>
              </a:rPr>
              <a:t>According to the National Requirements, the investments are eligible if they assure </a:t>
            </a:r>
            <a:r>
              <a:rPr lang="en-US" sz="2000" b="1" i="0" dirty="0">
                <a:solidFill>
                  <a:srgbClr val="4D5B77"/>
                </a:solidFill>
              </a:rPr>
              <a:t>RPWS between 5% and 25%. </a:t>
            </a:r>
            <a:r>
              <a:rPr lang="en-US" sz="2000" i="0" dirty="0">
                <a:solidFill>
                  <a:srgbClr val="4D5B77"/>
                </a:solidFill>
              </a:rPr>
              <a:t>In the current case, </a:t>
            </a:r>
            <a:r>
              <a:rPr lang="en-US" sz="2000" b="1" i="0" dirty="0">
                <a:solidFill>
                  <a:srgbClr val="4D5B77"/>
                </a:solidFill>
              </a:rPr>
              <a:t>RPWS = 12% &gt; 5%, </a:t>
            </a:r>
            <a:r>
              <a:rPr lang="en-US" sz="2000" i="0" u="sng" dirty="0">
                <a:solidFill>
                  <a:srgbClr val="4D5B77"/>
                </a:solidFill>
              </a:rPr>
              <a:t>thus investments are eligible.</a:t>
            </a:r>
          </a:p>
          <a:p>
            <a:pPr>
              <a:buFont typeface="Arial" pitchFamily="34" charset="0"/>
              <a:buChar char="•"/>
            </a:pPr>
            <a:endParaRPr lang="en-US" sz="2000" i="0" u="sng" dirty="0">
              <a:solidFill>
                <a:srgbClr val="4D5B77"/>
              </a:solidFill>
            </a:endParaRPr>
          </a:p>
          <a:p>
            <a:r>
              <a:rPr lang="en-US" sz="2000" i="0" dirty="0">
                <a:solidFill>
                  <a:srgbClr val="4D5B77"/>
                </a:solidFill>
              </a:rPr>
              <a:t>The formula for approximate estimation of RPWS by means of efficiencies is:</a:t>
            </a:r>
          </a:p>
          <a:p>
            <a:pPr lvl="7"/>
            <a:r>
              <a:rPr lang="en-US" sz="1600" dirty="0">
                <a:solidFill>
                  <a:schemeClr val="accent4">
                    <a:lumMod val="75000"/>
                  </a:schemeClr>
                </a:solidFill>
                <a:sym typeface="Symbol"/>
              </a:rPr>
              <a:t> </a:t>
            </a:r>
            <a:r>
              <a:rPr lang="en-US" sz="1600" baseline="-25000" dirty="0">
                <a:solidFill>
                  <a:schemeClr val="accent4">
                    <a:lumMod val="75000"/>
                  </a:schemeClr>
                </a:solidFill>
              </a:rPr>
              <a:t>new</a:t>
            </a:r>
            <a:r>
              <a:rPr lang="en-US" sz="1600" dirty="0">
                <a:solidFill>
                  <a:schemeClr val="accent4">
                    <a:lumMod val="75000"/>
                  </a:schemeClr>
                </a:solidFill>
              </a:rPr>
              <a:t>  overall efficiency of the distribution network of the IS after the rehabilitation (after the investments)</a:t>
            </a:r>
          </a:p>
          <a:p>
            <a:pPr lvl="7"/>
            <a:r>
              <a:rPr lang="en-US" sz="1600" dirty="0">
                <a:solidFill>
                  <a:schemeClr val="accent4">
                    <a:lumMod val="75000"/>
                  </a:schemeClr>
                </a:solidFill>
                <a:sym typeface="Symbol"/>
              </a:rPr>
              <a:t></a:t>
            </a:r>
            <a:r>
              <a:rPr lang="en-US" sz="1600" baseline="-25000" dirty="0">
                <a:solidFill>
                  <a:schemeClr val="accent4">
                    <a:lumMod val="75000"/>
                  </a:schemeClr>
                </a:solidFill>
              </a:rPr>
              <a:t>old</a:t>
            </a:r>
            <a:r>
              <a:rPr lang="en-US" sz="1600" dirty="0">
                <a:solidFill>
                  <a:schemeClr val="accent4">
                    <a:lumMod val="75000"/>
                  </a:schemeClr>
                </a:solidFill>
              </a:rPr>
              <a:t> overall efficiency of the distribution network of the IS before the rehabilitation (before the investments).</a:t>
            </a:r>
          </a:p>
          <a:p>
            <a:pPr>
              <a:buFont typeface="Arial" pitchFamily="34" charset="0"/>
              <a:buChar char="•"/>
            </a:pPr>
            <a:r>
              <a:rPr lang="en-US" sz="2000" i="0" dirty="0">
                <a:solidFill>
                  <a:srgbClr val="4D5B77"/>
                </a:solidFill>
              </a:rPr>
              <a:t>According to data in Table 1, the following values of overall efficiency</a:t>
            </a:r>
            <a:r>
              <a:rPr lang="en-US" sz="2000" i="0" u="sng" dirty="0">
                <a:solidFill>
                  <a:srgbClr val="4D5B77"/>
                </a:solidFill>
              </a:rPr>
              <a:t> of the benefiting part of IS </a:t>
            </a:r>
            <a:r>
              <a:rPr lang="en-US" sz="2000" i="0" dirty="0">
                <a:solidFill>
                  <a:srgbClr val="4D5B77"/>
                </a:solidFill>
              </a:rPr>
              <a:t>are estimated:</a:t>
            </a:r>
          </a:p>
          <a:p>
            <a:endParaRPr lang="en-US" sz="2000" i="0" dirty="0">
              <a:solidFill>
                <a:srgbClr val="4D5B77"/>
              </a:solidFill>
            </a:endParaRPr>
          </a:p>
          <a:p>
            <a:endParaRPr lang="en-US" sz="2000" i="0" dirty="0">
              <a:solidFill>
                <a:srgbClr val="4D5B77"/>
              </a:solidFill>
            </a:endParaRPr>
          </a:p>
          <a:p>
            <a:pPr>
              <a:buFont typeface="Arial" pitchFamily="34" charset="0"/>
              <a:buChar char="•"/>
            </a:pPr>
            <a:r>
              <a:rPr lang="en-US" sz="2000" i="0" dirty="0">
                <a:solidFill>
                  <a:srgbClr val="4D5B77"/>
                </a:solidFill>
              </a:rPr>
              <a:t>The new overall efficiency of the MC for the section between nodes 1 and 2 is :</a:t>
            </a:r>
          </a:p>
          <a:p>
            <a:pPr>
              <a:buFont typeface="Arial" pitchFamily="34" charset="0"/>
              <a:buChar char="•"/>
            </a:pPr>
            <a:endParaRPr lang="en-US" sz="2000" i="0" dirty="0">
              <a:solidFill>
                <a:srgbClr val="4D5B77"/>
              </a:solidFill>
            </a:endParaRPr>
          </a:p>
          <a:p>
            <a:pPr>
              <a:buFont typeface="Arial" pitchFamily="34" charset="0"/>
              <a:buChar char="•"/>
            </a:pPr>
            <a:endParaRPr lang="en-US" sz="2000" i="0" dirty="0">
              <a:solidFill>
                <a:srgbClr val="4D5B77"/>
              </a:solidFill>
            </a:endParaRPr>
          </a:p>
          <a:p>
            <a:endParaRPr lang="en-US" sz="2000" i="0" dirty="0">
              <a:solidFill>
                <a:srgbClr val="4D5B77"/>
              </a:solidFill>
            </a:endParaRPr>
          </a:p>
          <a:p>
            <a:pPr>
              <a:buFont typeface="Arial" pitchFamily="34" charset="0"/>
              <a:buChar char="•"/>
            </a:pPr>
            <a:endParaRPr lang="en-US" sz="2000" dirty="0">
              <a:solidFill>
                <a:srgbClr val="4D5B77"/>
              </a:solidFill>
            </a:endParaRPr>
          </a:p>
          <a:p>
            <a:pPr>
              <a:buFont typeface="Arial" pitchFamily="34" charset="0"/>
              <a:buChar char="•"/>
            </a:pPr>
            <a:endParaRPr lang="en-US" sz="2000" dirty="0">
              <a:solidFill>
                <a:srgbClr val="4D5B77"/>
              </a:solidFill>
            </a:endParaRPr>
          </a:p>
          <a:p>
            <a:pPr>
              <a:buFont typeface="Arial" pitchFamily="34" charset="0"/>
              <a:buChar char="•"/>
            </a:pPr>
            <a:endParaRPr lang="en-US" sz="2000" dirty="0">
              <a:solidFill>
                <a:srgbClr val="4D5B77"/>
              </a:solidFill>
            </a:endParaRPr>
          </a:p>
          <a:p>
            <a:endParaRPr lang="en-GB" sz="2000" dirty="0"/>
          </a:p>
          <a:p>
            <a:pPr>
              <a:buFont typeface="Arial" pitchFamily="34" charset="0"/>
              <a:buChar char="•"/>
            </a:pPr>
            <a:endParaRPr lang="en-GB" sz="2000" dirty="0"/>
          </a:p>
          <a:p>
            <a:pPr>
              <a:buFont typeface="Arial" pitchFamily="34" charset="0"/>
              <a:buChar char="•"/>
            </a:pPr>
            <a:endParaRPr lang="en-GB" sz="2000" i="0" dirty="0">
              <a:solidFill>
                <a:srgbClr val="4D5B77"/>
              </a:solidFill>
            </a:endParaRPr>
          </a:p>
          <a:p>
            <a:endParaRPr lang="en-US" sz="2000" i="0" dirty="0">
              <a:solidFill>
                <a:srgbClr val="4D5B77"/>
              </a:solidFill>
            </a:endParaRPr>
          </a:p>
          <a:p>
            <a:pPr>
              <a:buFont typeface="Arial" pitchFamily="34" charset="0"/>
              <a:buChar char="•"/>
            </a:pPr>
            <a:endParaRPr lang="en-US" sz="2000" i="0" dirty="0">
              <a:solidFill>
                <a:srgbClr val="4D5B77"/>
              </a:solidFill>
            </a:endParaRPr>
          </a:p>
          <a:p>
            <a:endParaRPr lang="en-US" sz="2400" i="0" dirty="0">
              <a:solidFill>
                <a:srgbClr val="4D5B77"/>
              </a:solidFill>
            </a:endParaRPr>
          </a:p>
          <a:p>
            <a:endParaRPr lang="en-US" sz="2400" i="0" dirty="0">
              <a:solidFill>
                <a:srgbClr val="4D5B77"/>
              </a:solidFill>
            </a:endParaRPr>
          </a:p>
          <a:p>
            <a:endParaRPr lang="en-US" sz="2000" i="0" dirty="0">
              <a:solidFill>
                <a:srgbClr val="4D5B77"/>
              </a:solidFill>
            </a:endParaRPr>
          </a:p>
          <a:p>
            <a:endParaRPr lang="en-US" b="1" i="0" dirty="0">
              <a:solidFill>
                <a:srgbClr val="4D5B77"/>
              </a:solidFill>
            </a:endParaRPr>
          </a:p>
        </p:txBody>
      </p:sp>
      <p:sp>
        <p:nvSpPr>
          <p:cNvPr id="12" name="Title 3"/>
          <p:cNvSpPr>
            <a:spLocks noGrp="1"/>
          </p:cNvSpPr>
          <p:nvPr>
            <p:ph type="title"/>
          </p:nvPr>
        </p:nvSpPr>
        <p:spPr>
          <a:xfrm>
            <a:off x="762000" y="228600"/>
            <a:ext cx="8077200" cy="796908"/>
          </a:xfrm>
        </p:spPr>
        <p:txBody>
          <a:bodyPr>
            <a:normAutofit fontScale="90000"/>
          </a:bodyPr>
          <a:lstStyle/>
          <a:p>
            <a:r>
              <a:rPr lang="en-US" sz="3200" dirty="0">
                <a:solidFill>
                  <a:srgbClr val="4D5B77"/>
                </a:solidFill>
              </a:rPr>
              <a:t>Estimation of Water Losses and Efficiency of the IS</a:t>
            </a:r>
          </a:p>
        </p:txBody>
      </p:sp>
      <p:pic>
        <p:nvPicPr>
          <p:cNvPr id="27650" name="Picture 2"/>
          <p:cNvPicPr>
            <a:picLocks noChangeAspect="1" noChangeArrowheads="1"/>
          </p:cNvPicPr>
          <p:nvPr/>
        </p:nvPicPr>
        <p:blipFill>
          <a:blip r:embed="rId2"/>
          <a:srcRect t="8248"/>
          <a:stretch>
            <a:fillRect/>
          </a:stretch>
        </p:blipFill>
        <p:spPr bwMode="auto">
          <a:xfrm>
            <a:off x="990600" y="2895600"/>
            <a:ext cx="2286000" cy="847676"/>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a:srcRect b="18644"/>
          <a:stretch>
            <a:fillRect/>
          </a:stretch>
        </p:blipFill>
        <p:spPr bwMode="auto">
          <a:xfrm>
            <a:off x="4114800" y="4572000"/>
            <a:ext cx="4495800" cy="457200"/>
          </a:xfrm>
          <a:prstGeom prst="rect">
            <a:avLst/>
          </a:prstGeom>
          <a:noFill/>
          <a:ln w="9525">
            <a:noFill/>
            <a:miter lim="800000"/>
            <a:headEnd/>
            <a:tailEnd/>
          </a:ln>
          <a:effectLst/>
        </p:spPr>
      </p:pic>
      <p:pic>
        <p:nvPicPr>
          <p:cNvPr id="27652" name="Picture 4"/>
          <p:cNvPicPr>
            <a:picLocks noChangeAspect="1" noChangeArrowheads="1"/>
          </p:cNvPicPr>
          <p:nvPr/>
        </p:nvPicPr>
        <p:blipFill>
          <a:blip r:embed="rId4"/>
          <a:srcRect t="10823"/>
          <a:stretch>
            <a:fillRect/>
          </a:stretch>
        </p:blipFill>
        <p:spPr bwMode="auto">
          <a:xfrm>
            <a:off x="4038600" y="5791200"/>
            <a:ext cx="4628448" cy="62784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533400" y="1066800"/>
            <a:ext cx="8382000" cy="5486400"/>
          </a:xfrm>
        </p:spPr>
        <p:txBody>
          <a:bodyPr>
            <a:noAutofit/>
          </a:bodyPr>
          <a:lstStyle/>
          <a:p>
            <a:pPr>
              <a:buFont typeface="Arial" pitchFamily="34" charset="0"/>
              <a:buChar char="•"/>
            </a:pPr>
            <a:r>
              <a:rPr lang="en-GB" sz="2400" b="1" i="0" dirty="0">
                <a:solidFill>
                  <a:srgbClr val="4D5B77"/>
                </a:solidFill>
              </a:rPr>
              <a:t>The new overall efficiency of </a:t>
            </a:r>
            <a:r>
              <a:rPr lang="en-US" sz="2400" b="1" i="0" dirty="0">
                <a:solidFill>
                  <a:srgbClr val="4D5B77"/>
                </a:solidFill>
              </a:rPr>
              <a:t>the benefiting part </a:t>
            </a:r>
            <a:r>
              <a:rPr lang="en-GB" sz="2400" b="1" i="0" dirty="0">
                <a:solidFill>
                  <a:srgbClr val="4D5B77"/>
                </a:solidFill>
              </a:rPr>
              <a:t>part of the IS will be:</a:t>
            </a:r>
          </a:p>
          <a:p>
            <a:pPr>
              <a:buFont typeface="Arial" pitchFamily="34" charset="0"/>
              <a:buChar char="•"/>
            </a:pPr>
            <a:endParaRPr lang="en-GB" sz="2400" b="1" i="0" dirty="0">
              <a:solidFill>
                <a:srgbClr val="4D5B77"/>
              </a:solidFill>
            </a:endParaRPr>
          </a:p>
          <a:p>
            <a:pPr>
              <a:buFont typeface="Arial" pitchFamily="34" charset="0"/>
              <a:buChar char="•"/>
            </a:pPr>
            <a:endParaRPr lang="en-GB" sz="2400" b="1" i="0" dirty="0">
              <a:solidFill>
                <a:srgbClr val="4D5B77"/>
              </a:solidFill>
            </a:endParaRPr>
          </a:p>
          <a:p>
            <a:pPr>
              <a:buFont typeface="Arial" pitchFamily="34" charset="0"/>
              <a:buChar char="•"/>
            </a:pPr>
            <a:r>
              <a:rPr lang="en-GB" sz="2400" i="0" dirty="0">
                <a:solidFill>
                  <a:srgbClr val="4D5B77"/>
                </a:solidFill>
              </a:rPr>
              <a:t>The RPWS estimated by means of new and old efficiencies will be:</a:t>
            </a:r>
            <a:endParaRPr lang="en-US" sz="2400" i="0" dirty="0">
              <a:solidFill>
                <a:srgbClr val="4D5B77"/>
              </a:solidFill>
            </a:endParaRPr>
          </a:p>
          <a:p>
            <a:pPr>
              <a:buFont typeface="Arial" pitchFamily="34" charset="0"/>
              <a:buChar char="•"/>
            </a:pPr>
            <a:endParaRPr lang="en-US" sz="2400" b="1" i="0" dirty="0">
              <a:solidFill>
                <a:srgbClr val="4D5B77"/>
              </a:solidFill>
            </a:endParaRPr>
          </a:p>
          <a:p>
            <a:pPr>
              <a:buFont typeface="Arial" pitchFamily="34" charset="0"/>
              <a:buChar char="•"/>
            </a:pPr>
            <a:endParaRPr lang="en-US" sz="2400" b="1" i="0" dirty="0">
              <a:solidFill>
                <a:srgbClr val="4D5B77"/>
              </a:solidFill>
            </a:endParaRPr>
          </a:p>
          <a:p>
            <a:pPr>
              <a:buFont typeface="Arial" pitchFamily="34" charset="0"/>
              <a:buChar char="•"/>
            </a:pPr>
            <a:endParaRPr lang="en-US" sz="2000" i="0" dirty="0">
              <a:solidFill>
                <a:srgbClr val="4D5B77"/>
              </a:solidFill>
            </a:endParaRPr>
          </a:p>
          <a:p>
            <a:pPr algn="ctr"/>
            <a:r>
              <a:rPr lang="en-GB" sz="2400" b="1" i="0" dirty="0">
                <a:solidFill>
                  <a:srgbClr val="4D5B77"/>
                </a:solidFill>
              </a:rPr>
              <a:t>The error between the exact value (12%) </a:t>
            </a:r>
          </a:p>
          <a:p>
            <a:pPr algn="ctr"/>
            <a:r>
              <a:rPr lang="en-GB" sz="2400" b="1" i="0" dirty="0">
                <a:solidFill>
                  <a:srgbClr val="4D5B77"/>
                </a:solidFill>
              </a:rPr>
              <a:t>and the approximate value (13.57%) is +1.57%.</a:t>
            </a:r>
            <a:endParaRPr lang="en-US" sz="2400" b="1" i="0" dirty="0">
              <a:solidFill>
                <a:srgbClr val="4D5B77"/>
              </a:solidFill>
            </a:endParaRPr>
          </a:p>
          <a:p>
            <a:pPr>
              <a:buFont typeface="Arial" pitchFamily="34" charset="0"/>
              <a:buChar char="•"/>
            </a:pPr>
            <a:endParaRPr lang="en-US" sz="2000" i="0" dirty="0">
              <a:solidFill>
                <a:srgbClr val="4D5B77"/>
              </a:solidFill>
            </a:endParaRPr>
          </a:p>
          <a:p>
            <a:endParaRPr lang="en-US" sz="2000" i="0" dirty="0">
              <a:solidFill>
                <a:srgbClr val="4D5B77"/>
              </a:solidFill>
            </a:endParaRPr>
          </a:p>
          <a:p>
            <a:pPr>
              <a:buFont typeface="Arial" pitchFamily="34" charset="0"/>
              <a:buChar char="•"/>
            </a:pPr>
            <a:endParaRPr lang="en-US" sz="2000" dirty="0">
              <a:solidFill>
                <a:srgbClr val="4D5B77"/>
              </a:solidFill>
            </a:endParaRPr>
          </a:p>
          <a:p>
            <a:pPr>
              <a:buFont typeface="Arial" pitchFamily="34" charset="0"/>
              <a:buChar char="•"/>
            </a:pPr>
            <a:endParaRPr lang="en-US" sz="2000" dirty="0">
              <a:solidFill>
                <a:srgbClr val="4D5B77"/>
              </a:solidFill>
            </a:endParaRPr>
          </a:p>
          <a:p>
            <a:pPr>
              <a:buFont typeface="Arial" pitchFamily="34" charset="0"/>
              <a:buChar char="•"/>
            </a:pPr>
            <a:endParaRPr lang="en-US" sz="2000" dirty="0">
              <a:solidFill>
                <a:srgbClr val="4D5B77"/>
              </a:solidFill>
            </a:endParaRPr>
          </a:p>
          <a:p>
            <a:endParaRPr lang="en-GB" sz="2000" dirty="0"/>
          </a:p>
          <a:p>
            <a:pPr>
              <a:buFont typeface="Arial" pitchFamily="34" charset="0"/>
              <a:buChar char="•"/>
            </a:pPr>
            <a:endParaRPr lang="en-GB" sz="2000" dirty="0"/>
          </a:p>
          <a:p>
            <a:pPr>
              <a:buFont typeface="Arial" pitchFamily="34" charset="0"/>
              <a:buChar char="•"/>
            </a:pPr>
            <a:endParaRPr lang="en-GB" sz="2000" i="0" dirty="0">
              <a:solidFill>
                <a:srgbClr val="4D5B77"/>
              </a:solidFill>
            </a:endParaRPr>
          </a:p>
          <a:p>
            <a:endParaRPr lang="en-US" sz="2000" i="0" dirty="0">
              <a:solidFill>
                <a:srgbClr val="4D5B77"/>
              </a:solidFill>
            </a:endParaRPr>
          </a:p>
          <a:p>
            <a:pPr>
              <a:buFont typeface="Arial" pitchFamily="34" charset="0"/>
              <a:buChar char="•"/>
            </a:pPr>
            <a:endParaRPr lang="en-US" sz="2000" i="0" dirty="0">
              <a:solidFill>
                <a:srgbClr val="4D5B77"/>
              </a:solidFill>
            </a:endParaRPr>
          </a:p>
          <a:p>
            <a:endParaRPr lang="en-US" sz="2400" i="0" dirty="0">
              <a:solidFill>
                <a:srgbClr val="4D5B77"/>
              </a:solidFill>
            </a:endParaRPr>
          </a:p>
          <a:p>
            <a:endParaRPr lang="en-US" sz="2400" i="0" dirty="0">
              <a:solidFill>
                <a:srgbClr val="4D5B77"/>
              </a:solidFill>
            </a:endParaRPr>
          </a:p>
          <a:p>
            <a:endParaRPr lang="en-US" sz="2000" i="0" dirty="0">
              <a:solidFill>
                <a:srgbClr val="4D5B77"/>
              </a:solidFill>
            </a:endParaRPr>
          </a:p>
          <a:p>
            <a:endParaRPr lang="en-US" b="1" i="0" dirty="0">
              <a:solidFill>
                <a:srgbClr val="4D5B77"/>
              </a:solidFill>
            </a:endParaRPr>
          </a:p>
        </p:txBody>
      </p:sp>
      <p:sp>
        <p:nvSpPr>
          <p:cNvPr id="12" name="Title 3"/>
          <p:cNvSpPr>
            <a:spLocks noGrp="1"/>
          </p:cNvSpPr>
          <p:nvPr>
            <p:ph type="title"/>
          </p:nvPr>
        </p:nvSpPr>
        <p:spPr>
          <a:xfrm>
            <a:off x="762000" y="228600"/>
            <a:ext cx="8077200" cy="796908"/>
          </a:xfrm>
        </p:spPr>
        <p:txBody>
          <a:bodyPr>
            <a:normAutofit fontScale="90000"/>
          </a:bodyPr>
          <a:lstStyle/>
          <a:p>
            <a:r>
              <a:rPr lang="en-US" sz="3200" dirty="0">
                <a:solidFill>
                  <a:srgbClr val="4D5B77"/>
                </a:solidFill>
              </a:rPr>
              <a:t>Estimation of Water Losses and Efficiency of the IS</a:t>
            </a:r>
          </a:p>
        </p:txBody>
      </p:sp>
      <p:pic>
        <p:nvPicPr>
          <p:cNvPr id="28675" name="Picture 3"/>
          <p:cNvPicPr>
            <a:picLocks noChangeAspect="1" noChangeArrowheads="1"/>
          </p:cNvPicPr>
          <p:nvPr/>
        </p:nvPicPr>
        <p:blipFill>
          <a:blip r:embed="rId2"/>
          <a:srcRect/>
          <a:stretch>
            <a:fillRect/>
          </a:stretch>
        </p:blipFill>
        <p:spPr bwMode="auto">
          <a:xfrm>
            <a:off x="2133600" y="1752600"/>
            <a:ext cx="5334000" cy="719191"/>
          </a:xfrm>
          <a:prstGeom prst="rect">
            <a:avLst/>
          </a:prstGeom>
          <a:noFill/>
          <a:ln w="9525">
            <a:noFill/>
            <a:miter lim="800000"/>
            <a:headEnd/>
            <a:tailEnd/>
          </a:ln>
          <a:effectLst/>
        </p:spPr>
      </p:pic>
      <p:pic>
        <p:nvPicPr>
          <p:cNvPr id="28677" name="Picture 5"/>
          <p:cNvPicPr>
            <a:picLocks noChangeAspect="1" noChangeArrowheads="1"/>
          </p:cNvPicPr>
          <p:nvPr/>
        </p:nvPicPr>
        <p:blipFill>
          <a:blip r:embed="rId3"/>
          <a:srcRect b="4076"/>
          <a:stretch>
            <a:fillRect/>
          </a:stretch>
        </p:blipFill>
        <p:spPr bwMode="auto">
          <a:xfrm>
            <a:off x="533400" y="3657600"/>
            <a:ext cx="8288020" cy="762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1447800" y="3048000"/>
            <a:ext cx="4953000" cy="1371600"/>
          </a:xfrm>
        </p:spPr>
        <p:txBody>
          <a:bodyPr/>
          <a:lstStyle/>
          <a:p>
            <a:r>
              <a:rPr lang="en-US" altLang="ko-KR" sz="5400" b="1" dirty="0">
                <a:solidFill>
                  <a:srgbClr val="4D5B77"/>
                </a:solidFill>
              </a:rPr>
              <a:t>Thank you for your attention.</a:t>
            </a:r>
            <a:endParaRPr lang="ko-KR" altLang="en-US" sz="5400" b="1" dirty="0">
              <a:solidFill>
                <a:srgbClr val="4D5B7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28600"/>
            <a:ext cx="7085132" cy="796908"/>
          </a:xfrm>
        </p:spPr>
        <p:txBody>
          <a:bodyPr>
            <a:normAutofit/>
          </a:bodyPr>
          <a:lstStyle/>
          <a:p>
            <a:r>
              <a:rPr lang="en-GB" sz="3200" dirty="0">
                <a:solidFill>
                  <a:srgbClr val="4D5B77"/>
                </a:solidFill>
              </a:rPr>
              <a:t>Initial data</a:t>
            </a:r>
            <a:endParaRPr lang="en-US" sz="3200" dirty="0">
              <a:solidFill>
                <a:srgbClr val="4D5B77"/>
              </a:solidFill>
            </a:endParaRPr>
          </a:p>
        </p:txBody>
      </p:sp>
      <p:sp>
        <p:nvSpPr>
          <p:cNvPr id="5" name="Content Placeholder 4"/>
          <p:cNvSpPr>
            <a:spLocks noGrp="1"/>
          </p:cNvSpPr>
          <p:nvPr>
            <p:ph idx="1"/>
          </p:nvPr>
        </p:nvSpPr>
        <p:spPr>
          <a:xfrm>
            <a:off x="457200" y="5791200"/>
            <a:ext cx="7543800" cy="1066800"/>
          </a:xfrm>
        </p:spPr>
        <p:txBody>
          <a:bodyPr>
            <a:normAutofit/>
          </a:bodyPr>
          <a:lstStyle/>
          <a:p>
            <a:r>
              <a:rPr lang="en-US" sz="2000" i="0" dirty="0">
                <a:solidFill>
                  <a:srgbClr val="4D5B77"/>
                </a:solidFill>
              </a:rPr>
              <a:t>Fig. 1. Schematic View of the Delivery Network of the IS and Measured Volumes of Water at Specific Locations</a:t>
            </a:r>
          </a:p>
        </p:txBody>
      </p:sp>
      <p:pic>
        <p:nvPicPr>
          <p:cNvPr id="1026" name="Picture 2"/>
          <p:cNvPicPr>
            <a:picLocks noChangeAspect="1" noChangeArrowheads="1"/>
          </p:cNvPicPr>
          <p:nvPr/>
        </p:nvPicPr>
        <p:blipFill>
          <a:blip r:embed="rId2"/>
          <a:srcRect/>
          <a:stretch>
            <a:fillRect/>
          </a:stretch>
        </p:blipFill>
        <p:spPr bwMode="auto">
          <a:xfrm>
            <a:off x="990600" y="2438400"/>
            <a:ext cx="7086600" cy="3340685"/>
          </a:xfrm>
          <a:prstGeom prst="rect">
            <a:avLst/>
          </a:prstGeom>
          <a:noFill/>
          <a:ln w="9525">
            <a:noFill/>
            <a:miter lim="800000"/>
            <a:headEnd/>
            <a:tailEnd/>
          </a:ln>
          <a:effectLst/>
        </p:spPr>
      </p:pic>
      <p:sp>
        <p:nvSpPr>
          <p:cNvPr id="7" name="TextBox 6"/>
          <p:cNvSpPr txBox="1"/>
          <p:nvPr/>
        </p:nvSpPr>
        <p:spPr>
          <a:xfrm>
            <a:off x="1295400" y="1066800"/>
            <a:ext cx="7620000" cy="1600438"/>
          </a:xfrm>
          <a:prstGeom prst="rect">
            <a:avLst/>
          </a:prstGeom>
          <a:noFill/>
        </p:spPr>
        <p:txBody>
          <a:bodyPr wrap="square" rtlCol="0">
            <a:spAutoFit/>
          </a:bodyPr>
          <a:lstStyle/>
          <a:p>
            <a:pPr>
              <a:buFont typeface="Arial" pitchFamily="34" charset="0"/>
              <a:buChar char="•"/>
            </a:pPr>
            <a:r>
              <a:rPr lang="en-US" sz="2000" dirty="0">
                <a:solidFill>
                  <a:srgbClr val="4D5B77"/>
                </a:solidFill>
              </a:rPr>
              <a:t>A simplified scheme of the investigated Irrigation System (IS)</a:t>
            </a:r>
          </a:p>
          <a:p>
            <a:pPr>
              <a:buFont typeface="Arial" pitchFamily="34" charset="0"/>
              <a:buChar char="•"/>
            </a:pPr>
            <a:r>
              <a:rPr lang="en-US" sz="2000" dirty="0">
                <a:solidFill>
                  <a:srgbClr val="4D5B77"/>
                </a:solidFill>
              </a:rPr>
              <a:t>The IS consists of </a:t>
            </a:r>
            <a:r>
              <a:rPr lang="en-US" sz="2000" b="1" dirty="0">
                <a:solidFill>
                  <a:srgbClr val="4D5B77"/>
                </a:solidFill>
              </a:rPr>
              <a:t>8 Irrigation Fields (IFs)</a:t>
            </a:r>
            <a:r>
              <a:rPr lang="en-US" sz="2000" dirty="0">
                <a:solidFill>
                  <a:srgbClr val="4D5B77"/>
                </a:solidFill>
              </a:rPr>
              <a:t>. </a:t>
            </a:r>
          </a:p>
          <a:p>
            <a:pPr>
              <a:buFont typeface="Arial" pitchFamily="34" charset="0"/>
              <a:buChar char="•"/>
            </a:pPr>
            <a:r>
              <a:rPr lang="en-US" sz="2000" dirty="0">
                <a:solidFill>
                  <a:srgbClr val="4D5B77"/>
                </a:solidFill>
              </a:rPr>
              <a:t>The delivery network of IS has a</a:t>
            </a:r>
            <a:r>
              <a:rPr lang="en-US" sz="2000" u="sng" dirty="0">
                <a:solidFill>
                  <a:srgbClr val="4D5B77"/>
                </a:solidFill>
              </a:rPr>
              <a:t> Main Canal with two sections and two </a:t>
            </a:r>
            <a:r>
              <a:rPr lang="en-US" sz="2000" u="sng" dirty="0" err="1">
                <a:solidFill>
                  <a:srgbClr val="4D5B77"/>
                </a:solidFill>
              </a:rPr>
              <a:t>Distributary</a:t>
            </a:r>
            <a:r>
              <a:rPr lang="en-US" sz="2000" u="sng" dirty="0">
                <a:solidFill>
                  <a:srgbClr val="4D5B77"/>
                </a:solidFill>
              </a:rPr>
              <a:t> Canals</a:t>
            </a:r>
            <a:r>
              <a:rPr lang="en-US" sz="2000" dirty="0">
                <a:solidFill>
                  <a:srgbClr val="4D5B77"/>
                </a:solidFill>
              </a:rPr>
              <a:t>. </a:t>
            </a:r>
          </a:p>
          <a:p>
            <a:pPr>
              <a:buFont typeface="Arial" pitchFamily="34" charset="0"/>
              <a:buChar char="•"/>
            </a:pPr>
            <a:endParaRPr lang="en-US" dirty="0">
              <a:solidFill>
                <a:srgbClr val="4D5B7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143000"/>
            <a:ext cx="7924800" cy="5293757"/>
          </a:xfrm>
          <a:prstGeom prst="rect">
            <a:avLst/>
          </a:prstGeom>
          <a:noFill/>
        </p:spPr>
        <p:txBody>
          <a:bodyPr wrap="square" rtlCol="0">
            <a:spAutoFit/>
          </a:bodyPr>
          <a:lstStyle/>
          <a:p>
            <a:pPr>
              <a:buFont typeface="Arial" pitchFamily="34" charset="0"/>
              <a:buChar char="•"/>
            </a:pPr>
            <a:r>
              <a:rPr lang="en-US" sz="2000" dirty="0">
                <a:solidFill>
                  <a:srgbClr val="4D5B77"/>
                </a:solidFill>
              </a:rPr>
              <a:t>The water losses in the IS delivery network can be classified as technical     and operational.</a:t>
            </a:r>
          </a:p>
          <a:p>
            <a:pPr>
              <a:buFont typeface="Arial" pitchFamily="34" charset="0"/>
              <a:buChar char="•"/>
            </a:pPr>
            <a:r>
              <a:rPr lang="en-US" sz="2000" dirty="0">
                <a:solidFill>
                  <a:srgbClr val="4D5B77"/>
                </a:solidFill>
              </a:rPr>
              <a:t>The </a:t>
            </a:r>
            <a:r>
              <a:rPr lang="en-US" sz="2000" u="sng" dirty="0">
                <a:solidFill>
                  <a:srgbClr val="4D5B77"/>
                </a:solidFill>
              </a:rPr>
              <a:t>technical </a:t>
            </a:r>
            <a:r>
              <a:rPr lang="en-US" sz="2000" u="sng" dirty="0" err="1">
                <a:solidFill>
                  <a:srgbClr val="4D5B77"/>
                </a:solidFill>
              </a:rPr>
              <a:t>losses</a:t>
            </a:r>
            <a:r>
              <a:rPr lang="en-US" sz="2000" dirty="0" err="1">
                <a:solidFill>
                  <a:srgbClr val="4D5B77"/>
                </a:solidFill>
                <a:sym typeface="Symbol"/>
              </a:rPr>
              <a:t></a:t>
            </a:r>
            <a:r>
              <a:rPr lang="en-US" sz="2000" i="1" dirty="0" err="1">
                <a:solidFill>
                  <a:srgbClr val="4D5B77"/>
                </a:solidFill>
              </a:rPr>
              <a:t>V</a:t>
            </a:r>
            <a:r>
              <a:rPr lang="en-US" sz="2000" dirty="0">
                <a:solidFill>
                  <a:srgbClr val="4D5B77"/>
                </a:solidFill>
              </a:rPr>
              <a:t> are due to the technical status of the canals and      structures in the delivery network. They are estimated as:</a:t>
            </a:r>
          </a:p>
          <a:p>
            <a:pPr>
              <a:buFont typeface="Arial" pitchFamily="34" charset="0"/>
              <a:buChar char="•"/>
            </a:pPr>
            <a:endParaRPr lang="en-US" sz="2000" dirty="0"/>
          </a:p>
          <a:p>
            <a:pPr>
              <a:buFont typeface="Arial" pitchFamily="34" charset="0"/>
              <a:buChar char="•"/>
            </a:pPr>
            <a:endParaRPr lang="en-US" sz="2000" dirty="0">
              <a:solidFill>
                <a:srgbClr val="4D5B77"/>
              </a:solidFill>
            </a:endParaRPr>
          </a:p>
          <a:p>
            <a:pPr lvl="1"/>
            <a:r>
              <a:rPr lang="en-US" sz="1600" i="1" dirty="0" err="1">
                <a:solidFill>
                  <a:schemeClr val="accent3">
                    <a:lumMod val="75000"/>
                  </a:schemeClr>
                </a:solidFill>
              </a:rPr>
              <a:t>V</a:t>
            </a:r>
            <a:r>
              <a:rPr lang="en-US" sz="1600" i="1" baseline="-25000" dirty="0" err="1">
                <a:solidFill>
                  <a:schemeClr val="accent3">
                    <a:lumMod val="75000"/>
                  </a:schemeClr>
                </a:solidFill>
              </a:rPr>
              <a:t>dir</a:t>
            </a:r>
            <a:r>
              <a:rPr lang="en-US" sz="1600" dirty="0">
                <a:solidFill>
                  <a:schemeClr val="accent3">
                    <a:lumMod val="75000"/>
                  </a:schemeClr>
                </a:solidFill>
              </a:rPr>
              <a:t>  is the directed volume of water at the inlet of the canal section, m</a:t>
            </a:r>
            <a:r>
              <a:rPr lang="en-US" sz="1600" baseline="30000" dirty="0">
                <a:solidFill>
                  <a:schemeClr val="accent3">
                    <a:lumMod val="75000"/>
                  </a:schemeClr>
                </a:solidFill>
              </a:rPr>
              <a:t>3</a:t>
            </a:r>
            <a:r>
              <a:rPr lang="en-US" sz="1600" dirty="0">
                <a:solidFill>
                  <a:schemeClr val="accent3">
                    <a:lumMod val="75000"/>
                  </a:schemeClr>
                </a:solidFill>
              </a:rPr>
              <a:t>;</a:t>
            </a:r>
          </a:p>
          <a:p>
            <a:pPr lvl="1"/>
            <a:r>
              <a:rPr lang="en-US" sz="1600" i="1" dirty="0" err="1">
                <a:solidFill>
                  <a:schemeClr val="accent3">
                    <a:lumMod val="75000"/>
                  </a:schemeClr>
                </a:solidFill>
              </a:rPr>
              <a:t>V</a:t>
            </a:r>
            <a:r>
              <a:rPr lang="en-US" sz="1600" i="1" baseline="-25000" dirty="0" err="1">
                <a:solidFill>
                  <a:schemeClr val="accent3">
                    <a:lumMod val="75000"/>
                  </a:schemeClr>
                </a:solidFill>
              </a:rPr>
              <a:t>del</a:t>
            </a:r>
            <a:r>
              <a:rPr lang="en-US" sz="1600" dirty="0">
                <a:solidFill>
                  <a:schemeClr val="accent3">
                    <a:lumMod val="75000"/>
                  </a:schemeClr>
                </a:solidFill>
              </a:rPr>
              <a:t>–the delivered volume of water at the outlet of the canal section, m</a:t>
            </a:r>
            <a:r>
              <a:rPr lang="en-US" sz="1600" baseline="30000" dirty="0">
                <a:solidFill>
                  <a:schemeClr val="accent3">
                    <a:lumMod val="75000"/>
                  </a:schemeClr>
                </a:solidFill>
              </a:rPr>
              <a:t>3</a:t>
            </a:r>
            <a:r>
              <a:rPr lang="en-US" sz="1600" dirty="0">
                <a:solidFill>
                  <a:schemeClr val="accent3">
                    <a:lumMod val="75000"/>
                  </a:schemeClr>
                </a:solidFill>
              </a:rPr>
              <a:t>;</a:t>
            </a:r>
          </a:p>
          <a:p>
            <a:pPr lvl="1"/>
            <a:r>
              <a:rPr lang="en-US" sz="1600" dirty="0">
                <a:solidFill>
                  <a:schemeClr val="accent3">
                    <a:lumMod val="75000"/>
                  </a:schemeClr>
                </a:solidFill>
                <a:sym typeface="Symbol"/>
              </a:rPr>
              <a:t></a:t>
            </a:r>
            <a:r>
              <a:rPr lang="en-US" sz="1600" i="1" dirty="0">
                <a:solidFill>
                  <a:schemeClr val="accent3">
                    <a:lumMod val="75000"/>
                  </a:schemeClr>
                </a:solidFill>
              </a:rPr>
              <a:t>U</a:t>
            </a:r>
            <a:r>
              <a:rPr lang="en-US" sz="1600" dirty="0">
                <a:solidFill>
                  <a:schemeClr val="accent3">
                    <a:lumMod val="75000"/>
                  </a:schemeClr>
                </a:solidFill>
              </a:rPr>
              <a:t> is the sum of volumes supplied to clients in the canal section (volumes measured at    turnouts of the IFs).</a:t>
            </a:r>
          </a:p>
          <a:p>
            <a:pPr>
              <a:buFont typeface="Arial" pitchFamily="34" charset="0"/>
              <a:buChar char="•"/>
            </a:pPr>
            <a:endParaRPr lang="en-US" sz="1600" dirty="0">
              <a:solidFill>
                <a:srgbClr val="4D5B77"/>
              </a:solidFill>
            </a:endParaRPr>
          </a:p>
          <a:p>
            <a:pPr>
              <a:buFont typeface="Arial" pitchFamily="34" charset="0"/>
              <a:buChar char="•"/>
            </a:pPr>
            <a:r>
              <a:rPr lang="en-US" sz="2000" dirty="0">
                <a:solidFill>
                  <a:srgbClr val="4D5B77"/>
                </a:solidFill>
              </a:rPr>
              <a:t>The </a:t>
            </a:r>
            <a:r>
              <a:rPr lang="en-US" sz="2000" u="sng" dirty="0">
                <a:solidFill>
                  <a:srgbClr val="4D5B77"/>
                </a:solidFill>
              </a:rPr>
              <a:t>operational losses</a:t>
            </a:r>
            <a:r>
              <a:rPr lang="bg-BG" sz="2000" u="sng" dirty="0">
                <a:solidFill>
                  <a:srgbClr val="4D5B77"/>
                </a:solidFill>
              </a:rPr>
              <a:t> </a:t>
            </a:r>
            <a:r>
              <a:rPr lang="en-US" sz="2000" dirty="0">
                <a:solidFill>
                  <a:srgbClr val="4D5B77"/>
                </a:solidFill>
                <a:sym typeface="Symbol"/>
              </a:rPr>
              <a:t></a:t>
            </a:r>
            <a:r>
              <a:rPr lang="en-US" sz="2000" i="1" dirty="0">
                <a:solidFill>
                  <a:srgbClr val="4D5B77"/>
                </a:solidFill>
              </a:rPr>
              <a:t>Op</a:t>
            </a:r>
            <a:r>
              <a:rPr lang="en-US" sz="2000" dirty="0">
                <a:solidFill>
                  <a:srgbClr val="4D5B77"/>
                </a:solidFill>
              </a:rPr>
              <a:t> depend on the distribution method used in </a:t>
            </a:r>
            <a:r>
              <a:rPr lang="en-US" sz="2000" dirty="0" err="1">
                <a:solidFill>
                  <a:srgbClr val="4D5B77"/>
                </a:solidFill>
              </a:rPr>
              <a:t>th</a:t>
            </a:r>
            <a:r>
              <a:rPr lang="en-GB" sz="2000" dirty="0">
                <a:solidFill>
                  <a:srgbClr val="4D5B77"/>
                </a:solidFill>
              </a:rPr>
              <a:t>e</a:t>
            </a:r>
            <a:r>
              <a:rPr lang="en-US" sz="2000" dirty="0">
                <a:solidFill>
                  <a:srgbClr val="4D5B77"/>
                </a:solidFill>
              </a:rPr>
              <a:t> delivery network of the IS. </a:t>
            </a:r>
          </a:p>
          <a:p>
            <a:pPr>
              <a:buFont typeface="Arial" pitchFamily="34" charset="0"/>
              <a:buChar char="•"/>
            </a:pPr>
            <a:r>
              <a:rPr lang="en-US" sz="2000" dirty="0">
                <a:solidFill>
                  <a:srgbClr val="4D5B77"/>
                </a:solidFill>
              </a:rPr>
              <a:t>Represented by the volumes of water, which are spilled unused during the process of water delivery to clients. The operational losses in this case are   estimated as:</a:t>
            </a:r>
          </a:p>
          <a:p>
            <a:pPr>
              <a:buFont typeface="Arial" pitchFamily="34" charset="0"/>
              <a:buChar char="•"/>
            </a:pPr>
            <a:endParaRPr lang="en-US" sz="2000" dirty="0">
              <a:solidFill>
                <a:srgbClr val="4D5B77"/>
              </a:solidFill>
            </a:endParaRPr>
          </a:p>
          <a:p>
            <a:pPr lvl="1"/>
            <a:r>
              <a:rPr lang="en-US" i="1" dirty="0">
                <a:solidFill>
                  <a:schemeClr val="accent3">
                    <a:lumMod val="75000"/>
                  </a:schemeClr>
                </a:solidFill>
              </a:rPr>
              <a:t>V</a:t>
            </a:r>
            <a:r>
              <a:rPr lang="en-US" i="1" baseline="-25000" dirty="0">
                <a:solidFill>
                  <a:schemeClr val="accent3">
                    <a:lumMod val="75000"/>
                  </a:schemeClr>
                </a:solidFill>
              </a:rPr>
              <a:t>av</a:t>
            </a:r>
            <a:r>
              <a:rPr lang="en-US" dirty="0">
                <a:solidFill>
                  <a:schemeClr val="accent3">
                    <a:lumMod val="75000"/>
                  </a:schemeClr>
                </a:solidFill>
              </a:rPr>
              <a:t> is the available for further delivery volume of water, m</a:t>
            </a:r>
            <a:r>
              <a:rPr lang="en-US" baseline="30000" dirty="0">
                <a:solidFill>
                  <a:schemeClr val="accent3">
                    <a:lumMod val="75000"/>
                  </a:schemeClr>
                </a:solidFill>
              </a:rPr>
              <a:t>3</a:t>
            </a:r>
            <a:r>
              <a:rPr lang="en-US" dirty="0">
                <a:solidFill>
                  <a:schemeClr val="accent3">
                    <a:lumMod val="75000"/>
                  </a:schemeClr>
                </a:solidFill>
              </a:rPr>
              <a:t>.</a:t>
            </a:r>
            <a:endParaRPr lang="en-US" dirty="0"/>
          </a:p>
        </p:txBody>
      </p:sp>
      <p:sp>
        <p:nvSpPr>
          <p:cNvPr id="7" name="Title 3"/>
          <p:cNvSpPr>
            <a:spLocks noGrp="1"/>
          </p:cNvSpPr>
          <p:nvPr>
            <p:ph type="title"/>
          </p:nvPr>
        </p:nvSpPr>
        <p:spPr>
          <a:xfrm>
            <a:off x="762000" y="228600"/>
            <a:ext cx="8077200" cy="796908"/>
          </a:xfrm>
        </p:spPr>
        <p:txBody>
          <a:bodyPr>
            <a:normAutofit fontScale="90000"/>
          </a:bodyPr>
          <a:lstStyle/>
          <a:p>
            <a:r>
              <a:rPr lang="en-US" sz="3200" dirty="0">
                <a:solidFill>
                  <a:srgbClr val="4D5B77"/>
                </a:solidFill>
              </a:rPr>
              <a:t>Estimation of Water Losses and Efficiency of the IS</a:t>
            </a:r>
          </a:p>
        </p:txBody>
      </p:sp>
      <p:pic>
        <p:nvPicPr>
          <p:cNvPr id="2050" name="Picture 2"/>
          <p:cNvPicPr>
            <a:picLocks noChangeAspect="1" noChangeArrowheads="1"/>
          </p:cNvPicPr>
          <p:nvPr/>
        </p:nvPicPr>
        <p:blipFill>
          <a:blip r:embed="rId2"/>
          <a:srcRect/>
          <a:stretch>
            <a:fillRect/>
          </a:stretch>
        </p:blipFill>
        <p:spPr bwMode="auto">
          <a:xfrm>
            <a:off x="2743200" y="2514600"/>
            <a:ext cx="2769734" cy="4381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895600" y="5562600"/>
            <a:ext cx="2971800" cy="58069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8200" y="1143000"/>
            <a:ext cx="8153400" cy="5105400"/>
          </a:xfrm>
          <a:prstGeom prst="rect">
            <a:avLst/>
          </a:prstGeom>
          <a:noFill/>
        </p:spPr>
        <p:txBody>
          <a:bodyPr wrap="square" rtlCol="0">
            <a:normAutofit/>
          </a:bodyPr>
          <a:lstStyle/>
          <a:p>
            <a:pPr>
              <a:buFont typeface="Arial" pitchFamily="34" charset="0"/>
              <a:buChar char="•"/>
            </a:pPr>
            <a:r>
              <a:rPr lang="en-US" sz="2000" dirty="0">
                <a:solidFill>
                  <a:srgbClr val="4D5B77"/>
                </a:solidFill>
              </a:rPr>
              <a:t>Considering the </a:t>
            </a:r>
            <a:r>
              <a:rPr lang="en-US" sz="2000" dirty="0" err="1">
                <a:solidFill>
                  <a:srgbClr val="4D5B77"/>
                </a:solidFill>
              </a:rPr>
              <a:t>equasions</a:t>
            </a:r>
            <a:r>
              <a:rPr lang="en-US" sz="2000" dirty="0">
                <a:solidFill>
                  <a:srgbClr val="4D5B77"/>
                </a:solidFill>
              </a:rPr>
              <a:t> as a result of measurements in the current IS, the available volumes of water are equal to the sum of volumes directed at the inlets of the downstream canals.</a:t>
            </a:r>
          </a:p>
          <a:p>
            <a:pPr>
              <a:buFont typeface="Arial" pitchFamily="34" charset="0"/>
              <a:buChar char="•"/>
            </a:pPr>
            <a:endParaRPr lang="en-US" sz="2000" dirty="0">
              <a:solidFill>
                <a:srgbClr val="4D5B77"/>
              </a:solidFill>
            </a:endParaRPr>
          </a:p>
          <a:p>
            <a:endParaRPr lang="en-US" sz="2000" dirty="0">
              <a:solidFill>
                <a:srgbClr val="4D5B77"/>
              </a:solidFill>
            </a:endParaRPr>
          </a:p>
          <a:p>
            <a:pPr>
              <a:buFont typeface="Arial" pitchFamily="34" charset="0"/>
              <a:buChar char="•"/>
            </a:pPr>
            <a:r>
              <a:rPr lang="en-US" sz="2000" dirty="0">
                <a:solidFill>
                  <a:srgbClr val="4D5B77"/>
                </a:solidFill>
              </a:rPr>
              <a:t>The delivered volumes of water are not measured, but they can be estimated on the basis of the water balance of the canal section (Fig. 2), taking into account the eq. (2) and (3):</a:t>
            </a:r>
          </a:p>
          <a:p>
            <a:pPr>
              <a:buFont typeface="Arial" pitchFamily="34" charset="0"/>
              <a:buChar char="•"/>
            </a:pPr>
            <a:endParaRPr lang="en-US" sz="2000" dirty="0">
              <a:solidFill>
                <a:srgbClr val="4D5B77"/>
              </a:solidFill>
            </a:endParaRPr>
          </a:p>
          <a:p>
            <a:pPr>
              <a:buFont typeface="Arial" pitchFamily="34" charset="0"/>
              <a:buChar char="•"/>
            </a:pPr>
            <a:r>
              <a:rPr lang="en-US" sz="2000" b="1" dirty="0">
                <a:solidFill>
                  <a:srgbClr val="4D5B77"/>
                </a:solidFill>
              </a:rPr>
              <a:t>The technical losses </a:t>
            </a:r>
            <a:r>
              <a:rPr lang="en-US" sz="2000" b="1" dirty="0">
                <a:solidFill>
                  <a:srgbClr val="4D5B77"/>
                </a:solidFill>
                <a:sym typeface="Symbol"/>
              </a:rPr>
              <a:t></a:t>
            </a:r>
            <a:r>
              <a:rPr lang="en-US" sz="2000" b="1" i="1" dirty="0">
                <a:solidFill>
                  <a:srgbClr val="4D5B77"/>
                </a:solidFill>
              </a:rPr>
              <a:t>V</a:t>
            </a:r>
            <a:r>
              <a:rPr lang="en-US" sz="2000" b="1" dirty="0">
                <a:solidFill>
                  <a:srgbClr val="4D5B77"/>
                </a:solidFill>
              </a:rPr>
              <a:t> can be estimated as: </a:t>
            </a:r>
            <a:r>
              <a:rPr lang="en-US" sz="2000" b="1" dirty="0">
                <a:solidFill>
                  <a:srgbClr val="4D5B77"/>
                </a:solidFill>
                <a:sym typeface="Symbol"/>
              </a:rPr>
              <a:t></a:t>
            </a:r>
            <a:r>
              <a:rPr lang="en-US" sz="2000" b="1" i="1" dirty="0">
                <a:solidFill>
                  <a:srgbClr val="4D5B77"/>
                </a:solidFill>
              </a:rPr>
              <a:t>V</a:t>
            </a:r>
            <a:r>
              <a:rPr lang="en-US" sz="2000" b="1" dirty="0">
                <a:solidFill>
                  <a:srgbClr val="4D5B77"/>
                </a:solidFill>
              </a:rPr>
              <a:t> = </a:t>
            </a:r>
            <a:r>
              <a:rPr lang="en-US" sz="2000" b="1" i="1" dirty="0" err="1">
                <a:solidFill>
                  <a:srgbClr val="4D5B77"/>
                </a:solidFill>
              </a:rPr>
              <a:t>V</a:t>
            </a:r>
            <a:r>
              <a:rPr lang="en-US" sz="2000" b="1" i="1" baseline="-25000" dirty="0" err="1">
                <a:solidFill>
                  <a:srgbClr val="4D5B77"/>
                </a:solidFill>
              </a:rPr>
              <a:t>dir</a:t>
            </a:r>
            <a:r>
              <a:rPr lang="en-US" sz="2000" b="1" dirty="0">
                <a:solidFill>
                  <a:srgbClr val="4D5B77"/>
                </a:solidFill>
              </a:rPr>
              <a:t> – </a:t>
            </a:r>
            <a:r>
              <a:rPr lang="en-US" sz="2000" b="1" dirty="0">
                <a:solidFill>
                  <a:srgbClr val="4D5B77"/>
                </a:solidFill>
                <a:sym typeface="Symbol"/>
              </a:rPr>
              <a:t></a:t>
            </a:r>
            <a:r>
              <a:rPr lang="en-US" sz="2000" b="1" i="1" dirty="0" err="1">
                <a:solidFill>
                  <a:srgbClr val="4D5B77"/>
                </a:solidFill>
              </a:rPr>
              <a:t>V</a:t>
            </a:r>
            <a:r>
              <a:rPr lang="en-US" sz="2000" b="1" i="1" baseline="-25000" dirty="0" err="1">
                <a:solidFill>
                  <a:srgbClr val="4D5B77"/>
                </a:solidFill>
              </a:rPr>
              <a:t>av</a:t>
            </a:r>
            <a:r>
              <a:rPr lang="en-US" sz="2000" b="1" dirty="0">
                <a:solidFill>
                  <a:srgbClr val="4D5B77"/>
                </a:solidFill>
              </a:rPr>
              <a:t> + </a:t>
            </a:r>
            <a:r>
              <a:rPr lang="en-US" sz="2000" b="1" dirty="0">
                <a:solidFill>
                  <a:srgbClr val="4D5B77"/>
                </a:solidFill>
                <a:sym typeface="Symbol"/>
              </a:rPr>
              <a:t></a:t>
            </a:r>
            <a:r>
              <a:rPr lang="en-US" sz="2000" b="1" i="1" dirty="0">
                <a:solidFill>
                  <a:srgbClr val="4D5B77"/>
                </a:solidFill>
              </a:rPr>
              <a:t>U</a:t>
            </a:r>
            <a:r>
              <a:rPr lang="en-US" sz="2000" b="1" dirty="0">
                <a:solidFill>
                  <a:srgbClr val="4D5B77"/>
                </a:solidFill>
              </a:rPr>
              <a:t> + </a:t>
            </a:r>
            <a:r>
              <a:rPr lang="en-US" sz="2000" b="1" i="1" dirty="0">
                <a:solidFill>
                  <a:srgbClr val="4D5B77"/>
                </a:solidFill>
              </a:rPr>
              <a:t>S</a:t>
            </a:r>
            <a:r>
              <a:rPr lang="en-US" sz="2000" b="1" dirty="0">
                <a:solidFill>
                  <a:srgbClr val="4D5B77"/>
                </a:solidFill>
              </a:rPr>
              <a:t>, m</a:t>
            </a:r>
            <a:r>
              <a:rPr lang="en-US" sz="2000" b="1" baseline="30000" dirty="0">
                <a:solidFill>
                  <a:srgbClr val="4D5B77"/>
                </a:solidFill>
              </a:rPr>
              <a:t>3</a:t>
            </a:r>
            <a:r>
              <a:rPr lang="en-US" sz="2000" b="1" dirty="0">
                <a:solidFill>
                  <a:srgbClr val="4D5B77"/>
                </a:solidFill>
              </a:rPr>
              <a:t>,</a:t>
            </a:r>
          </a:p>
          <a:p>
            <a:pPr>
              <a:buFont typeface="Arial" pitchFamily="34" charset="0"/>
              <a:buChar char="•"/>
            </a:pPr>
            <a:endParaRPr lang="en-US" sz="2000" dirty="0"/>
          </a:p>
          <a:p>
            <a:pPr>
              <a:buFont typeface="Arial" pitchFamily="34" charset="0"/>
              <a:buChar char="•"/>
            </a:pPr>
            <a:endParaRPr lang="en-US" sz="2000" dirty="0"/>
          </a:p>
          <a:p>
            <a:pPr>
              <a:buFont typeface="Arial" pitchFamily="34" charset="0"/>
              <a:buChar char="•"/>
            </a:pPr>
            <a:endParaRPr lang="en-US" sz="2000" dirty="0"/>
          </a:p>
          <a:p>
            <a:pPr>
              <a:buFont typeface="Arial" pitchFamily="34" charset="0"/>
              <a:buChar char="•"/>
            </a:pPr>
            <a:endParaRPr lang="en-US" sz="2000" dirty="0"/>
          </a:p>
          <a:p>
            <a:pPr>
              <a:buFont typeface="Arial" pitchFamily="34" charset="0"/>
              <a:buChar char="•"/>
            </a:pPr>
            <a:endParaRPr lang="en-GB" sz="2400" dirty="0">
              <a:solidFill>
                <a:srgbClr val="4D5B77"/>
              </a:solidFill>
              <a:latin typeface="+mj-lt"/>
            </a:endParaRPr>
          </a:p>
          <a:p>
            <a:endParaRPr lang="en-US" sz="2400" dirty="0">
              <a:solidFill>
                <a:srgbClr val="4D5B77"/>
              </a:solidFill>
              <a:latin typeface="+mj-lt"/>
            </a:endParaRPr>
          </a:p>
          <a:p>
            <a:endParaRPr lang="en-US" sz="2400" dirty="0">
              <a:solidFill>
                <a:srgbClr val="4D5B77"/>
              </a:solidFill>
              <a:latin typeface="+mj-lt"/>
            </a:endParaRPr>
          </a:p>
          <a:p>
            <a:endParaRPr lang="en-US" dirty="0">
              <a:latin typeface="+mj-lt"/>
            </a:endParaRPr>
          </a:p>
        </p:txBody>
      </p:sp>
      <p:sp>
        <p:nvSpPr>
          <p:cNvPr id="10" name="TextBox 9"/>
          <p:cNvSpPr txBox="1"/>
          <p:nvPr/>
        </p:nvSpPr>
        <p:spPr>
          <a:xfrm>
            <a:off x="5334000" y="5334000"/>
            <a:ext cx="2057400" cy="1292662"/>
          </a:xfrm>
          <a:prstGeom prst="rect">
            <a:avLst/>
          </a:prstGeom>
          <a:noFill/>
        </p:spPr>
        <p:txBody>
          <a:bodyPr wrap="square" rtlCol="0">
            <a:spAutoFit/>
          </a:bodyPr>
          <a:lstStyle/>
          <a:p>
            <a:r>
              <a:rPr lang="en-US" b="1" dirty="0">
                <a:solidFill>
                  <a:srgbClr val="4D5B77"/>
                </a:solidFill>
              </a:rPr>
              <a:t>Fig. 2. </a:t>
            </a:r>
          </a:p>
          <a:p>
            <a:r>
              <a:rPr lang="en-US" b="1" dirty="0">
                <a:solidFill>
                  <a:srgbClr val="4D5B77"/>
                </a:solidFill>
              </a:rPr>
              <a:t>Water Balance </a:t>
            </a:r>
          </a:p>
          <a:p>
            <a:r>
              <a:rPr lang="en-US" b="1" dirty="0">
                <a:solidFill>
                  <a:srgbClr val="4D5B77"/>
                </a:solidFill>
              </a:rPr>
              <a:t>of the Canal Section</a:t>
            </a:r>
            <a:endParaRPr lang="en-US" dirty="0">
              <a:solidFill>
                <a:srgbClr val="4D5B77"/>
              </a:solidFill>
            </a:endParaRPr>
          </a:p>
          <a:p>
            <a:endParaRPr lang="en-US" sz="2400" dirty="0">
              <a:solidFill>
                <a:srgbClr val="4D5B77"/>
              </a:solidFill>
            </a:endParaRPr>
          </a:p>
        </p:txBody>
      </p:sp>
      <p:sp>
        <p:nvSpPr>
          <p:cNvPr id="7" name="Title 3"/>
          <p:cNvSpPr>
            <a:spLocks noGrp="1"/>
          </p:cNvSpPr>
          <p:nvPr>
            <p:ph type="title"/>
          </p:nvPr>
        </p:nvSpPr>
        <p:spPr>
          <a:xfrm>
            <a:off x="762000" y="228600"/>
            <a:ext cx="8077200" cy="796908"/>
          </a:xfrm>
        </p:spPr>
        <p:txBody>
          <a:bodyPr>
            <a:normAutofit fontScale="90000"/>
          </a:bodyPr>
          <a:lstStyle/>
          <a:p>
            <a:r>
              <a:rPr lang="en-US" sz="3200" dirty="0">
                <a:solidFill>
                  <a:srgbClr val="4D5B77"/>
                </a:solidFill>
              </a:rPr>
              <a:t>Estimation of Water Losses and Efficiency of the IS</a:t>
            </a:r>
          </a:p>
        </p:txBody>
      </p:sp>
      <p:pic>
        <p:nvPicPr>
          <p:cNvPr id="3074" name="Picture 2"/>
          <p:cNvPicPr>
            <a:picLocks noChangeAspect="1" noChangeArrowheads="1"/>
          </p:cNvPicPr>
          <p:nvPr/>
        </p:nvPicPr>
        <p:blipFill>
          <a:blip r:embed="rId2"/>
          <a:srcRect/>
          <a:stretch>
            <a:fillRect/>
          </a:stretch>
        </p:blipFill>
        <p:spPr bwMode="auto">
          <a:xfrm>
            <a:off x="3962400" y="1981200"/>
            <a:ext cx="1981200" cy="627142"/>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3581400" y="3352800"/>
            <a:ext cx="1981200" cy="563991"/>
          </a:xfrm>
          <a:prstGeom prst="rect">
            <a:avLst/>
          </a:prstGeom>
          <a:noFill/>
          <a:ln w="9525">
            <a:noFill/>
            <a:miter lim="800000"/>
            <a:headEnd/>
            <a:tailEnd/>
          </a:ln>
          <a:effectLst/>
        </p:spPr>
      </p:pic>
      <p:pic>
        <p:nvPicPr>
          <p:cNvPr id="12" name="Картина 12"/>
          <p:cNvPicPr/>
          <p:nvPr/>
        </p:nvPicPr>
        <p:blipFill>
          <a:blip r:embed="rId4" cstate="print">
            <a:extLst>
              <a:ext uri="{28A0092B-C50C-407E-A947-70E740481C1C}">
                <a14:useLocalDpi xmlns:a14="http://schemas.microsoft.com/office/drawing/2010/main" val="0"/>
              </a:ext>
            </a:extLst>
          </a:blip>
          <a:stretch>
            <a:fillRect/>
          </a:stretch>
        </p:blipFill>
        <p:spPr>
          <a:xfrm>
            <a:off x="685800" y="4572000"/>
            <a:ext cx="4114800" cy="20643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066800"/>
            <a:ext cx="8153400" cy="5486400"/>
          </a:xfrm>
        </p:spPr>
        <p:txBody>
          <a:bodyPr>
            <a:normAutofit/>
          </a:bodyPr>
          <a:lstStyle/>
          <a:p>
            <a:pPr>
              <a:buFont typeface="Arial" pitchFamily="34" charset="0"/>
              <a:buChar char="•"/>
            </a:pPr>
            <a:r>
              <a:rPr lang="en-US" sz="2000" i="0" dirty="0">
                <a:solidFill>
                  <a:srgbClr val="4D5B77"/>
                </a:solidFill>
              </a:rPr>
              <a:t>Considering the types of losses, the following types of efficiencies are defined:</a:t>
            </a:r>
          </a:p>
          <a:p>
            <a:pPr>
              <a:buFont typeface="Arial" pitchFamily="34" charset="0"/>
              <a:buChar char="•"/>
            </a:pPr>
            <a:r>
              <a:rPr lang="en-US" sz="2000" b="1" i="0" dirty="0">
                <a:solidFill>
                  <a:srgbClr val="4D5B77"/>
                </a:solidFill>
              </a:rPr>
              <a:t>a) Technical efficiency </a:t>
            </a:r>
            <a:r>
              <a:rPr lang="en-US" sz="2000" b="1" i="0" dirty="0">
                <a:solidFill>
                  <a:srgbClr val="4D5B77"/>
                </a:solidFill>
                <a:sym typeface="Symbol"/>
              </a:rPr>
              <a:t></a:t>
            </a:r>
            <a:r>
              <a:rPr lang="en-US" sz="2000" b="1" i="0" baseline="-25000" dirty="0">
                <a:solidFill>
                  <a:srgbClr val="4D5B77"/>
                </a:solidFill>
              </a:rPr>
              <a:t>T</a:t>
            </a:r>
            <a:r>
              <a:rPr lang="en-US" sz="2000" b="1" i="0" dirty="0">
                <a:solidFill>
                  <a:srgbClr val="4D5B77"/>
                </a:solidFill>
              </a:rPr>
              <a:t>:</a:t>
            </a:r>
          </a:p>
          <a:p>
            <a:pPr>
              <a:buFont typeface="Arial" pitchFamily="34" charset="0"/>
              <a:buChar char="•"/>
            </a:pPr>
            <a:endParaRPr lang="en-US" sz="2000" i="0" dirty="0">
              <a:solidFill>
                <a:srgbClr val="4D5B77"/>
              </a:solidFill>
            </a:endParaRPr>
          </a:p>
          <a:p>
            <a:pPr>
              <a:buFont typeface="Arial" pitchFamily="34" charset="0"/>
              <a:buChar char="•"/>
            </a:pPr>
            <a:endParaRPr lang="en-US" sz="2000" i="0" dirty="0">
              <a:solidFill>
                <a:srgbClr val="4D5B77"/>
              </a:solidFill>
            </a:endParaRPr>
          </a:p>
          <a:p>
            <a:pPr>
              <a:buFont typeface="Arial" pitchFamily="34" charset="0"/>
              <a:buChar char="•"/>
            </a:pPr>
            <a:r>
              <a:rPr lang="en-GB" sz="2000" b="1" i="0" dirty="0">
                <a:solidFill>
                  <a:srgbClr val="4D5B77"/>
                </a:solidFill>
              </a:rPr>
              <a:t>b</a:t>
            </a:r>
            <a:r>
              <a:rPr lang="en-US" sz="2000" b="1" i="0" dirty="0">
                <a:solidFill>
                  <a:srgbClr val="4D5B77"/>
                </a:solidFill>
              </a:rPr>
              <a:t>) Operational efficiency </a:t>
            </a:r>
            <a:r>
              <a:rPr lang="en-US" sz="2000" b="1" i="0" dirty="0">
                <a:solidFill>
                  <a:srgbClr val="4D5B77"/>
                </a:solidFill>
                <a:sym typeface="Symbol"/>
              </a:rPr>
              <a:t></a:t>
            </a:r>
            <a:r>
              <a:rPr lang="en-US" sz="2000" b="1" i="0" baseline="-25000" dirty="0">
                <a:solidFill>
                  <a:srgbClr val="4D5B77"/>
                </a:solidFill>
              </a:rPr>
              <a:t>op</a:t>
            </a:r>
            <a:r>
              <a:rPr lang="en-US" sz="2000" b="1" i="0" dirty="0">
                <a:solidFill>
                  <a:srgbClr val="4D5B77"/>
                </a:solidFill>
              </a:rPr>
              <a:t>:</a:t>
            </a:r>
          </a:p>
          <a:p>
            <a:pPr>
              <a:buFont typeface="Arial" pitchFamily="34" charset="0"/>
              <a:buChar char="•"/>
            </a:pPr>
            <a:endParaRPr lang="en-US" sz="2000" i="0" dirty="0">
              <a:solidFill>
                <a:srgbClr val="4D5B77"/>
              </a:solidFill>
            </a:endParaRPr>
          </a:p>
          <a:p>
            <a:pPr>
              <a:buFont typeface="Arial" pitchFamily="34" charset="0"/>
              <a:buChar char="•"/>
            </a:pPr>
            <a:r>
              <a:rPr lang="en-GB" sz="2000" b="1" i="0" dirty="0">
                <a:solidFill>
                  <a:srgbClr val="4D5B77"/>
                </a:solidFill>
              </a:rPr>
              <a:t>c</a:t>
            </a:r>
            <a:r>
              <a:rPr lang="en-US" sz="2000" b="1" i="0" dirty="0">
                <a:solidFill>
                  <a:srgbClr val="4D5B77"/>
                </a:solidFill>
              </a:rPr>
              <a:t>) Overall efficiency </a:t>
            </a:r>
            <a:r>
              <a:rPr lang="en-US" sz="2000" b="1" i="0" dirty="0">
                <a:solidFill>
                  <a:srgbClr val="4D5B77"/>
                </a:solidFill>
                <a:sym typeface="Symbol"/>
              </a:rPr>
              <a:t></a:t>
            </a:r>
            <a:r>
              <a:rPr lang="en-US" sz="2000" b="1" i="0" baseline="-25000" dirty="0">
                <a:solidFill>
                  <a:srgbClr val="4D5B77"/>
                </a:solidFill>
              </a:rPr>
              <a:t>0</a:t>
            </a:r>
            <a:r>
              <a:rPr lang="en-US" sz="2000" i="0" dirty="0">
                <a:solidFill>
                  <a:srgbClr val="4D5B77"/>
                </a:solidFill>
              </a:rPr>
              <a:t>:</a:t>
            </a:r>
          </a:p>
          <a:p>
            <a:endParaRPr lang="en-US" sz="2000" i="0" dirty="0">
              <a:solidFill>
                <a:srgbClr val="4D5B77"/>
              </a:solidFill>
            </a:endParaRPr>
          </a:p>
          <a:p>
            <a:pPr>
              <a:buFont typeface="Arial" pitchFamily="34" charset="0"/>
              <a:buChar char="•"/>
            </a:pPr>
            <a:r>
              <a:rPr lang="en-US" sz="2000" i="0" dirty="0">
                <a:solidFill>
                  <a:srgbClr val="4D5B77"/>
                </a:solidFill>
              </a:rPr>
              <a:t>According to these eq. , the following relation can be drawn: </a:t>
            </a:r>
            <a:r>
              <a:rPr lang="en-US" sz="2400" b="1" i="0" dirty="0">
                <a:solidFill>
                  <a:srgbClr val="4D5B77"/>
                </a:solidFill>
                <a:sym typeface="Symbol"/>
              </a:rPr>
              <a:t></a:t>
            </a:r>
            <a:r>
              <a:rPr lang="en-US" sz="2400" b="1" i="0" baseline="-25000" dirty="0">
                <a:solidFill>
                  <a:srgbClr val="4D5B77"/>
                </a:solidFill>
              </a:rPr>
              <a:t>0</a:t>
            </a:r>
            <a:r>
              <a:rPr lang="en-US" sz="2400" b="1" i="0" dirty="0">
                <a:solidFill>
                  <a:srgbClr val="4D5B77"/>
                </a:solidFill>
              </a:rPr>
              <a:t> = </a:t>
            </a:r>
            <a:r>
              <a:rPr lang="en-US" sz="2400" b="1" i="0" dirty="0">
                <a:solidFill>
                  <a:srgbClr val="4D5B77"/>
                </a:solidFill>
                <a:sym typeface="Symbol"/>
              </a:rPr>
              <a:t></a:t>
            </a:r>
            <a:r>
              <a:rPr lang="en-US" sz="2400" b="1" i="0" baseline="-25000" dirty="0" err="1">
                <a:solidFill>
                  <a:srgbClr val="4D5B77"/>
                </a:solidFill>
              </a:rPr>
              <a:t>T</a:t>
            </a:r>
            <a:r>
              <a:rPr lang="en-US" sz="2400" b="1" i="0" dirty="0" err="1">
                <a:solidFill>
                  <a:srgbClr val="4D5B77"/>
                </a:solidFill>
                <a:sym typeface="Symbol"/>
              </a:rPr>
              <a:t></a:t>
            </a:r>
            <a:r>
              <a:rPr lang="en-US" sz="2400" b="1" i="0" baseline="-25000" dirty="0" err="1">
                <a:solidFill>
                  <a:srgbClr val="4D5B77"/>
                </a:solidFill>
              </a:rPr>
              <a:t>op</a:t>
            </a:r>
            <a:endParaRPr lang="en-US" sz="2400" b="1" i="0" baseline="-25000" dirty="0">
              <a:solidFill>
                <a:srgbClr val="4D5B77"/>
              </a:solidFill>
            </a:endParaRPr>
          </a:p>
          <a:p>
            <a:pPr>
              <a:buFont typeface="Arial" pitchFamily="34" charset="0"/>
              <a:buChar char="•"/>
            </a:pPr>
            <a:r>
              <a:rPr lang="en-US" sz="2000" i="0" dirty="0">
                <a:solidFill>
                  <a:srgbClr val="4D5B77"/>
                </a:solidFill>
              </a:rPr>
              <a:t>Also, for any of the efficiency of the IS (technical</a:t>
            </a:r>
            <a:r>
              <a:rPr lang="en-GB" sz="2000" i="0" dirty="0">
                <a:solidFill>
                  <a:srgbClr val="4D5B77"/>
                </a:solidFill>
              </a:rPr>
              <a:t>,</a:t>
            </a:r>
            <a:r>
              <a:rPr lang="en-US" sz="2000" i="0" dirty="0">
                <a:solidFill>
                  <a:srgbClr val="4D5B77"/>
                </a:solidFill>
              </a:rPr>
              <a:t> operational or overall), the following formula is valid:  </a:t>
            </a:r>
          </a:p>
          <a:p>
            <a:pPr lvl="1"/>
            <a:r>
              <a:rPr lang="en-GB" i="0" dirty="0"/>
              <a:t> - the average efficiency of the Main Canal;</a:t>
            </a:r>
            <a:endParaRPr lang="bg-BG" i="0" dirty="0"/>
          </a:p>
          <a:p>
            <a:pPr lvl="1"/>
            <a:r>
              <a:rPr lang="en-GB" i="0" dirty="0"/>
              <a:t> - the average efficiency of the </a:t>
            </a:r>
            <a:r>
              <a:rPr lang="en-GB" i="0" dirty="0" err="1"/>
              <a:t>Distributary</a:t>
            </a:r>
            <a:r>
              <a:rPr lang="en-GB" i="0" dirty="0"/>
              <a:t> Canals.</a:t>
            </a:r>
            <a:endParaRPr lang="en-US" i="0" dirty="0"/>
          </a:p>
          <a:p>
            <a:pPr>
              <a:buFont typeface="Arial" pitchFamily="34" charset="0"/>
              <a:buChar char="•"/>
            </a:pPr>
            <a:endParaRPr lang="en-US" sz="2000" dirty="0">
              <a:solidFill>
                <a:srgbClr val="4D5B77"/>
              </a:solidFill>
            </a:endParaRPr>
          </a:p>
          <a:p>
            <a:endParaRPr lang="en-US" sz="2000" dirty="0">
              <a:solidFill>
                <a:srgbClr val="4D5B77"/>
              </a:solidFill>
            </a:endParaRPr>
          </a:p>
          <a:p>
            <a:pPr>
              <a:buFont typeface="Arial" pitchFamily="34" charset="0"/>
              <a:buChar char="•"/>
            </a:pPr>
            <a:endParaRPr lang="en-US" sz="2000" dirty="0">
              <a:solidFill>
                <a:srgbClr val="4D5B77"/>
              </a:solidFill>
            </a:endParaRPr>
          </a:p>
          <a:p>
            <a:pPr>
              <a:buFont typeface="Arial" pitchFamily="34" charset="0"/>
              <a:buChar char="•"/>
            </a:pPr>
            <a:endParaRPr lang="en-US" sz="2000" i="0" dirty="0">
              <a:solidFill>
                <a:srgbClr val="4D5B77"/>
              </a:solidFill>
            </a:endParaRPr>
          </a:p>
          <a:p>
            <a:pPr>
              <a:buFont typeface="Arial" pitchFamily="34" charset="0"/>
              <a:buChar char="•"/>
            </a:pPr>
            <a:endParaRPr lang="en-US" sz="2000" dirty="0">
              <a:solidFill>
                <a:srgbClr val="4D5B77"/>
              </a:solidFill>
            </a:endParaRPr>
          </a:p>
          <a:p>
            <a:pPr>
              <a:buFont typeface="Arial" pitchFamily="34" charset="0"/>
              <a:buChar char="•"/>
            </a:pPr>
            <a:endParaRPr lang="en-US" sz="2400" i="0" dirty="0">
              <a:solidFill>
                <a:srgbClr val="4D5B77"/>
              </a:solidFill>
            </a:endParaRPr>
          </a:p>
          <a:p>
            <a:endParaRPr lang="en-US" b="1" i="0" dirty="0">
              <a:solidFill>
                <a:srgbClr val="4D5B77"/>
              </a:solidFill>
            </a:endParaRPr>
          </a:p>
          <a:p>
            <a:endParaRPr lang="en-US" b="1" i="0" dirty="0">
              <a:solidFill>
                <a:srgbClr val="4D5B77"/>
              </a:solidFill>
            </a:endParaRPr>
          </a:p>
          <a:p>
            <a:endParaRPr lang="en-US" b="1" i="0" dirty="0">
              <a:solidFill>
                <a:srgbClr val="4D5B77"/>
              </a:solidFill>
            </a:endParaRPr>
          </a:p>
          <a:p>
            <a:endParaRPr lang="en-US" sz="2400" dirty="0">
              <a:solidFill>
                <a:srgbClr val="4D5B77"/>
              </a:solidFill>
            </a:endParaRPr>
          </a:p>
        </p:txBody>
      </p:sp>
      <p:pic>
        <p:nvPicPr>
          <p:cNvPr id="12289" name="Picture 1"/>
          <p:cNvPicPr>
            <a:picLocks noChangeAspect="1" noChangeArrowheads="1"/>
          </p:cNvPicPr>
          <p:nvPr/>
        </p:nvPicPr>
        <p:blipFill>
          <a:blip r:embed="rId2"/>
          <a:srcRect/>
          <a:stretch>
            <a:fillRect/>
          </a:stretch>
        </p:blipFill>
        <p:spPr bwMode="auto">
          <a:xfrm>
            <a:off x="5486400" y="1524000"/>
            <a:ext cx="2538414" cy="1078264"/>
          </a:xfrm>
          <a:prstGeom prst="rect">
            <a:avLst/>
          </a:prstGeom>
          <a:noFill/>
          <a:ln w="9525">
            <a:noFill/>
            <a:miter lim="800000"/>
            <a:headEnd/>
            <a:tailEnd/>
          </a:ln>
          <a:effectLst/>
        </p:spPr>
      </p:pic>
      <p:pic>
        <p:nvPicPr>
          <p:cNvPr id="12292" name="Picture 4"/>
          <p:cNvPicPr>
            <a:picLocks noChangeAspect="1" noChangeArrowheads="1"/>
          </p:cNvPicPr>
          <p:nvPr/>
        </p:nvPicPr>
        <p:blipFill>
          <a:blip r:embed="rId3"/>
          <a:srcRect/>
          <a:stretch>
            <a:fillRect/>
          </a:stretch>
        </p:blipFill>
        <p:spPr bwMode="auto">
          <a:xfrm>
            <a:off x="5562600" y="2514600"/>
            <a:ext cx="2895600" cy="885183"/>
          </a:xfrm>
          <a:prstGeom prst="rect">
            <a:avLst/>
          </a:prstGeom>
          <a:noFill/>
          <a:ln w="9525">
            <a:noFill/>
            <a:miter lim="800000"/>
            <a:headEnd/>
            <a:tailEnd/>
          </a:ln>
          <a:effectLst/>
        </p:spPr>
      </p:pic>
      <p:pic>
        <p:nvPicPr>
          <p:cNvPr id="12294" name="Picture 6"/>
          <p:cNvPicPr>
            <a:picLocks noChangeAspect="1" noChangeArrowheads="1"/>
          </p:cNvPicPr>
          <p:nvPr/>
        </p:nvPicPr>
        <p:blipFill>
          <a:blip r:embed="rId4"/>
          <a:srcRect/>
          <a:stretch>
            <a:fillRect/>
          </a:stretch>
        </p:blipFill>
        <p:spPr bwMode="auto">
          <a:xfrm>
            <a:off x="5638800" y="3352800"/>
            <a:ext cx="2819400" cy="914400"/>
          </a:xfrm>
          <a:prstGeom prst="rect">
            <a:avLst/>
          </a:prstGeom>
          <a:noFill/>
          <a:ln w="9525">
            <a:noFill/>
            <a:miter lim="800000"/>
            <a:headEnd/>
            <a:tailEnd/>
          </a:ln>
          <a:effectLst/>
        </p:spPr>
      </p:pic>
      <p:pic>
        <p:nvPicPr>
          <p:cNvPr id="12295" name="Picture 7"/>
          <p:cNvPicPr>
            <a:picLocks noChangeAspect="1" noChangeArrowheads="1"/>
          </p:cNvPicPr>
          <p:nvPr/>
        </p:nvPicPr>
        <p:blipFill>
          <a:blip r:embed="rId5"/>
          <a:srcRect/>
          <a:stretch>
            <a:fillRect/>
          </a:stretch>
        </p:blipFill>
        <p:spPr bwMode="auto">
          <a:xfrm>
            <a:off x="4953000" y="5257800"/>
            <a:ext cx="2209800" cy="570865"/>
          </a:xfrm>
          <a:prstGeom prst="rect">
            <a:avLst/>
          </a:prstGeom>
          <a:noFill/>
          <a:ln w="9525">
            <a:noFill/>
            <a:miter lim="800000"/>
            <a:headEnd/>
            <a:tailEnd/>
          </a:ln>
          <a:effectLst/>
        </p:spPr>
      </p:pic>
      <p:pic>
        <p:nvPicPr>
          <p:cNvPr id="12296" name="Picture 8"/>
          <p:cNvPicPr>
            <a:picLocks noChangeAspect="1" noChangeArrowheads="1"/>
          </p:cNvPicPr>
          <p:nvPr/>
        </p:nvPicPr>
        <p:blipFill>
          <a:blip r:embed="rId6"/>
          <a:srcRect/>
          <a:stretch>
            <a:fillRect/>
          </a:stretch>
        </p:blipFill>
        <p:spPr bwMode="auto">
          <a:xfrm>
            <a:off x="685800" y="5334000"/>
            <a:ext cx="463826" cy="609600"/>
          </a:xfrm>
          <a:prstGeom prst="rect">
            <a:avLst/>
          </a:prstGeom>
          <a:noFill/>
          <a:ln w="9525">
            <a:noFill/>
            <a:miter lim="800000"/>
            <a:headEnd/>
            <a:tailEnd/>
          </a:ln>
          <a:effectLst/>
        </p:spPr>
      </p:pic>
      <p:sp>
        <p:nvSpPr>
          <p:cNvPr id="17" name="Title 3"/>
          <p:cNvSpPr>
            <a:spLocks noGrp="1"/>
          </p:cNvSpPr>
          <p:nvPr>
            <p:ph type="title"/>
          </p:nvPr>
        </p:nvSpPr>
        <p:spPr>
          <a:xfrm>
            <a:off x="762000" y="228600"/>
            <a:ext cx="8077200" cy="796908"/>
          </a:xfrm>
        </p:spPr>
        <p:txBody>
          <a:bodyPr>
            <a:normAutofit fontScale="90000"/>
          </a:bodyPr>
          <a:lstStyle/>
          <a:p>
            <a:r>
              <a:rPr lang="en-US" sz="3200" dirty="0">
                <a:solidFill>
                  <a:srgbClr val="4D5B77"/>
                </a:solidFill>
              </a:rPr>
              <a:t>Estimation of Water Losses and Efficiency of the 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a:spLocks noGrp="1"/>
          </p:cNvSpPr>
          <p:nvPr>
            <p:ph idx="1"/>
          </p:nvPr>
        </p:nvSpPr>
        <p:spPr>
          <a:xfrm>
            <a:off x="609600" y="3581400"/>
            <a:ext cx="8229600" cy="3200400"/>
          </a:xfrm>
        </p:spPr>
        <p:txBody>
          <a:bodyPr>
            <a:normAutofit/>
          </a:bodyPr>
          <a:lstStyle/>
          <a:p>
            <a:r>
              <a:rPr lang="en-US" i="0" dirty="0">
                <a:solidFill>
                  <a:srgbClr val="4D5B77"/>
                </a:solidFill>
              </a:rPr>
              <a:t>Table 1. Estimation of Water Losses and Efficiencies of the Delivery Network (Volumes in </a:t>
            </a:r>
            <a:r>
              <a:rPr lang="en-GB" i="0" dirty="0">
                <a:solidFill>
                  <a:srgbClr val="4D5B77"/>
                </a:solidFill>
              </a:rPr>
              <a:t>million</a:t>
            </a:r>
            <a:r>
              <a:rPr lang="en-US" i="0" dirty="0">
                <a:solidFill>
                  <a:srgbClr val="4D5B77"/>
                </a:solidFill>
              </a:rPr>
              <a:t> m</a:t>
            </a:r>
            <a:r>
              <a:rPr lang="en-US" i="0" baseline="30000" dirty="0">
                <a:solidFill>
                  <a:srgbClr val="4D5B77"/>
                </a:solidFill>
              </a:rPr>
              <a:t>3</a:t>
            </a:r>
            <a:r>
              <a:rPr lang="en-US" i="0" dirty="0">
                <a:solidFill>
                  <a:srgbClr val="4D5B77"/>
                </a:solidFill>
              </a:rPr>
              <a:t>)</a:t>
            </a:r>
          </a:p>
          <a:p>
            <a:r>
              <a:rPr lang="en-US" sz="1200" u="sng" dirty="0"/>
              <a:t>Processing data in Table 1</a:t>
            </a:r>
            <a:endParaRPr lang="en-US" sz="1200" dirty="0"/>
          </a:p>
          <a:p>
            <a:r>
              <a:rPr lang="en-US" sz="1200" dirty="0"/>
              <a:t>Column {1} – </a:t>
            </a:r>
            <a:r>
              <a:rPr lang="en-GB" sz="1200" dirty="0"/>
              <a:t>Canal sections (described, starting from the head of the Main Canal);</a:t>
            </a:r>
            <a:endParaRPr lang="en-US" sz="1200" dirty="0"/>
          </a:p>
          <a:p>
            <a:r>
              <a:rPr lang="en-GB" sz="1200" dirty="0"/>
              <a:t>Column {2} – Sections, described with starting and ending node;</a:t>
            </a:r>
            <a:endParaRPr lang="en-US" sz="1200" dirty="0"/>
          </a:p>
          <a:p>
            <a:r>
              <a:rPr lang="en-GB" sz="1200" dirty="0"/>
              <a:t>Column {3} – Volumes directed at the canal/section inlet, in million m</a:t>
            </a:r>
            <a:r>
              <a:rPr lang="en-GB" sz="1200" baseline="30000" dirty="0"/>
              <a:t>3</a:t>
            </a:r>
            <a:r>
              <a:rPr lang="en-GB" sz="1200" dirty="0"/>
              <a:t>;</a:t>
            </a:r>
            <a:endParaRPr lang="en-US" sz="1200" dirty="0"/>
          </a:p>
          <a:p>
            <a:r>
              <a:rPr lang="en-GB" sz="1200" dirty="0"/>
              <a:t>Column {4} – Sum of the volumes at the inlets of canals, which start from the ending node of the canal section;</a:t>
            </a:r>
            <a:endParaRPr lang="en-US" sz="1200" dirty="0"/>
          </a:p>
          <a:p>
            <a:r>
              <a:rPr lang="en-GB" sz="1200" dirty="0"/>
              <a:t>Column {5} – The total volumes delivered to the clients in the canal section (sum of volumes, measured at </a:t>
            </a:r>
            <a:r>
              <a:rPr lang="en-GB" sz="1200" dirty="0" err="1"/>
              <a:t>theturnoutsof</a:t>
            </a:r>
            <a:r>
              <a:rPr lang="en-GB" sz="1200" dirty="0"/>
              <a:t> the canal section), in million m</a:t>
            </a:r>
            <a:r>
              <a:rPr lang="en-GB" sz="1200" baseline="30000" dirty="0"/>
              <a:t>3</a:t>
            </a:r>
            <a:r>
              <a:rPr lang="en-GB" sz="1200" dirty="0"/>
              <a:t>;</a:t>
            </a:r>
            <a:endParaRPr lang="en-US" sz="1200" dirty="0"/>
          </a:p>
          <a:p>
            <a:r>
              <a:rPr lang="en-GB" sz="1200" dirty="0"/>
              <a:t>Column {6}- The spilled volumes, measured at the ending node of the canal section, in million m</a:t>
            </a:r>
            <a:r>
              <a:rPr lang="en-GB" sz="1200" baseline="30000" dirty="0"/>
              <a:t>3</a:t>
            </a:r>
            <a:r>
              <a:rPr lang="en-GB" sz="1200" dirty="0"/>
              <a:t>;</a:t>
            </a:r>
            <a:endParaRPr lang="en-US" sz="1200" dirty="0"/>
          </a:p>
          <a:p>
            <a:r>
              <a:rPr lang="en-GB" sz="1200" dirty="0"/>
              <a:t>Column {7}- The technical losses volumes, estimated by eq. (5);</a:t>
            </a:r>
            <a:endParaRPr lang="en-US" sz="1200" dirty="0"/>
          </a:p>
          <a:p>
            <a:r>
              <a:rPr lang="en-GB" sz="1200" dirty="0"/>
              <a:t>Column {8}- The technical efficiency, estimated by eq. (6);</a:t>
            </a:r>
            <a:endParaRPr lang="en-US" sz="1200" dirty="0"/>
          </a:p>
          <a:p>
            <a:r>
              <a:rPr lang="en-GB" sz="1200" dirty="0"/>
              <a:t>Column {9}- The operational efficiency, estimated by eq. (7);</a:t>
            </a:r>
            <a:endParaRPr lang="en-US" sz="1200" dirty="0"/>
          </a:p>
          <a:p>
            <a:r>
              <a:rPr lang="en-GB" sz="1200" dirty="0"/>
              <a:t>Column {10}- The overall efficiency, estimated by eq. (8);</a:t>
            </a:r>
            <a:endParaRPr lang="en-US" sz="2000" i="0" dirty="0">
              <a:solidFill>
                <a:srgbClr val="4D5B77"/>
              </a:solidFill>
            </a:endParaRPr>
          </a:p>
        </p:txBody>
      </p:sp>
      <p:pic>
        <p:nvPicPr>
          <p:cNvPr id="11265" name="Picture 1"/>
          <p:cNvPicPr>
            <a:picLocks noChangeAspect="1" noChangeArrowheads="1"/>
          </p:cNvPicPr>
          <p:nvPr/>
        </p:nvPicPr>
        <p:blipFill>
          <a:blip r:embed="rId2"/>
          <a:srcRect b="5907"/>
          <a:stretch>
            <a:fillRect/>
          </a:stretch>
        </p:blipFill>
        <p:spPr bwMode="auto">
          <a:xfrm>
            <a:off x="1066800" y="990600"/>
            <a:ext cx="7086600" cy="2590800"/>
          </a:xfrm>
          <a:prstGeom prst="rect">
            <a:avLst/>
          </a:prstGeom>
          <a:noFill/>
          <a:ln w="9525">
            <a:noFill/>
            <a:miter lim="800000"/>
            <a:headEnd/>
            <a:tailEnd/>
          </a:ln>
          <a:effectLst/>
        </p:spPr>
      </p:pic>
      <p:sp>
        <p:nvSpPr>
          <p:cNvPr id="9" name="Title 3"/>
          <p:cNvSpPr>
            <a:spLocks noGrp="1"/>
          </p:cNvSpPr>
          <p:nvPr>
            <p:ph type="title"/>
          </p:nvPr>
        </p:nvSpPr>
        <p:spPr>
          <a:xfrm>
            <a:off x="762000" y="228600"/>
            <a:ext cx="8077200" cy="796908"/>
          </a:xfrm>
        </p:spPr>
        <p:txBody>
          <a:bodyPr>
            <a:normAutofit fontScale="90000"/>
          </a:bodyPr>
          <a:lstStyle/>
          <a:p>
            <a:r>
              <a:rPr lang="en-US" sz="3200" dirty="0">
                <a:solidFill>
                  <a:srgbClr val="4D5B77"/>
                </a:solidFill>
              </a:rPr>
              <a:t>Estimation of Water Losses and Efficiency of the 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1143000" y="228600"/>
            <a:ext cx="7313732" cy="796908"/>
          </a:xfrm>
        </p:spPr>
        <p:txBody>
          <a:bodyPr>
            <a:noAutofit/>
          </a:bodyPr>
          <a:lstStyle/>
          <a:p>
            <a:pPr>
              <a:buFont typeface="Arial" pitchFamily="34" charset="0"/>
              <a:buChar char="•"/>
            </a:pPr>
            <a:r>
              <a:rPr lang="en-US" sz="2000" dirty="0">
                <a:solidFill>
                  <a:srgbClr val="4D5B77"/>
                </a:solidFill>
              </a:rPr>
              <a:t>The losses can be estimated also by directly solving on the scheme of the balance equation of different nodes in the network</a:t>
            </a:r>
          </a:p>
        </p:txBody>
      </p:sp>
      <p:pic>
        <p:nvPicPr>
          <p:cNvPr id="7" name="Picture 6" descr="Screenshot_112.png"/>
          <p:cNvPicPr/>
          <p:nvPr/>
        </p:nvPicPr>
        <p:blipFill>
          <a:blip r:embed="rId2"/>
          <a:stretch>
            <a:fillRect/>
          </a:stretch>
        </p:blipFill>
        <p:spPr>
          <a:xfrm>
            <a:off x="685800" y="1219200"/>
            <a:ext cx="7924800" cy="4419600"/>
          </a:xfrm>
          <a:prstGeom prst="rect">
            <a:avLst/>
          </a:prstGeom>
        </p:spPr>
      </p:pic>
      <p:sp>
        <p:nvSpPr>
          <p:cNvPr id="11" name="TextBox 10"/>
          <p:cNvSpPr txBox="1"/>
          <p:nvPr/>
        </p:nvSpPr>
        <p:spPr>
          <a:xfrm>
            <a:off x="762000" y="5562600"/>
            <a:ext cx="7086600" cy="1077218"/>
          </a:xfrm>
          <a:prstGeom prst="rect">
            <a:avLst/>
          </a:prstGeom>
          <a:noFill/>
        </p:spPr>
        <p:txBody>
          <a:bodyPr wrap="square" rtlCol="0">
            <a:spAutoFit/>
          </a:bodyPr>
          <a:lstStyle/>
          <a:p>
            <a:r>
              <a:rPr lang="en-US" sz="2000" b="1" dirty="0">
                <a:solidFill>
                  <a:srgbClr val="4D5B77"/>
                </a:solidFill>
              </a:rPr>
              <a:t>Fig. 3. Estimated Technical (</a:t>
            </a:r>
            <a:r>
              <a:rPr lang="en-US" sz="2000" b="1" dirty="0">
                <a:solidFill>
                  <a:srgbClr val="4D5B77"/>
                </a:solidFill>
                <a:sym typeface="Symbol"/>
              </a:rPr>
              <a:t></a:t>
            </a:r>
            <a:r>
              <a:rPr lang="en-US" sz="2000" b="1" i="1" dirty="0">
                <a:solidFill>
                  <a:srgbClr val="4D5B77"/>
                </a:solidFill>
              </a:rPr>
              <a:t>V</a:t>
            </a:r>
            <a:r>
              <a:rPr lang="en-US" sz="2000" b="1" dirty="0">
                <a:solidFill>
                  <a:srgbClr val="4D5B77"/>
                </a:solidFill>
              </a:rPr>
              <a:t>) and Operational (</a:t>
            </a:r>
            <a:r>
              <a:rPr lang="en-US" sz="2000" b="1" i="1" dirty="0">
                <a:solidFill>
                  <a:srgbClr val="4D5B77"/>
                </a:solidFill>
              </a:rPr>
              <a:t>S</a:t>
            </a:r>
            <a:r>
              <a:rPr lang="en-US" sz="2000" b="1" dirty="0">
                <a:solidFill>
                  <a:srgbClr val="4D5B77"/>
                </a:solidFill>
              </a:rPr>
              <a:t>) Losses for the IS</a:t>
            </a:r>
            <a:endParaRPr lang="en-US" sz="2000" dirty="0">
              <a:solidFill>
                <a:srgbClr val="4D5B77"/>
              </a:solidFill>
            </a:endParaRPr>
          </a:p>
          <a:p>
            <a:r>
              <a:rPr lang="en-US" sz="2000" b="1" dirty="0">
                <a:solidFill>
                  <a:srgbClr val="4D5B77"/>
                </a:solidFill>
              </a:rPr>
              <a:t>(Volumes in </a:t>
            </a:r>
            <a:r>
              <a:rPr lang="en-GB" sz="2000" b="1" dirty="0">
                <a:solidFill>
                  <a:srgbClr val="4D5B77"/>
                </a:solidFill>
              </a:rPr>
              <a:t>million</a:t>
            </a:r>
            <a:r>
              <a:rPr lang="en-US" sz="2000" b="1" dirty="0">
                <a:solidFill>
                  <a:srgbClr val="4D5B77"/>
                </a:solidFill>
              </a:rPr>
              <a:t> m</a:t>
            </a:r>
            <a:r>
              <a:rPr lang="en-US" sz="2000" b="1" baseline="30000" dirty="0">
                <a:solidFill>
                  <a:srgbClr val="4D5B77"/>
                </a:solidFill>
              </a:rPr>
              <a:t>3</a:t>
            </a:r>
            <a:r>
              <a:rPr lang="en-US" sz="2000" b="1" dirty="0">
                <a:solidFill>
                  <a:srgbClr val="4D5B77"/>
                </a:solidFill>
              </a:rPr>
              <a:t>)</a:t>
            </a:r>
            <a:endParaRPr lang="en-US" sz="2000" dirty="0">
              <a:solidFill>
                <a:srgbClr val="4D5B77"/>
              </a:solidFill>
            </a:endParaRPr>
          </a:p>
          <a:p>
            <a:endParaRPr lang="en-US" sz="2400" dirty="0">
              <a:solidFill>
                <a:srgbClr val="4D5B77"/>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762000" y="1066800"/>
            <a:ext cx="8153400" cy="5257800"/>
          </a:xfrm>
        </p:spPr>
        <p:txBody>
          <a:bodyPr>
            <a:noAutofit/>
          </a:bodyPr>
          <a:lstStyle/>
          <a:p>
            <a:r>
              <a:rPr lang="en-US" sz="2400" b="1" dirty="0">
                <a:solidFill>
                  <a:srgbClr val="4D5B77"/>
                </a:solidFill>
              </a:rPr>
              <a:t>2. Estimation of Potential Water Savings </a:t>
            </a:r>
          </a:p>
          <a:p>
            <a:pPr>
              <a:buFont typeface="Arial" pitchFamily="34" charset="0"/>
              <a:buChar char="•"/>
            </a:pPr>
            <a:r>
              <a:rPr lang="en-US" sz="2000" dirty="0">
                <a:solidFill>
                  <a:srgbClr val="4D5B77"/>
                </a:solidFill>
              </a:rPr>
              <a:t>According to the </a:t>
            </a:r>
            <a:r>
              <a:rPr lang="en-US" sz="2000" u="sng" dirty="0">
                <a:solidFill>
                  <a:srgbClr val="4D5B77"/>
                </a:solidFill>
              </a:rPr>
              <a:t>TOR</a:t>
            </a:r>
            <a:r>
              <a:rPr lang="en-US" sz="2000" dirty="0">
                <a:solidFill>
                  <a:srgbClr val="4D5B77"/>
                </a:solidFill>
              </a:rPr>
              <a:t>, the investments for improvement (rehabilitation) of irrigation infrastructure will be done for the canal section which has the biggest technical losses of water and the lowest technical efficiency </a:t>
            </a:r>
            <a:r>
              <a:rPr lang="en-US" sz="2000" dirty="0">
                <a:solidFill>
                  <a:srgbClr val="4D5B77"/>
                </a:solidFill>
                <a:sym typeface="Symbol"/>
              </a:rPr>
              <a:t></a:t>
            </a:r>
            <a:r>
              <a:rPr lang="en-US" sz="2000" baseline="-25000" dirty="0">
                <a:solidFill>
                  <a:srgbClr val="4D5B77"/>
                </a:solidFill>
              </a:rPr>
              <a:t>T</a:t>
            </a:r>
            <a:r>
              <a:rPr lang="en-US" sz="2000" dirty="0">
                <a:solidFill>
                  <a:srgbClr val="4D5B77"/>
                </a:solidFill>
              </a:rPr>
              <a:t>. </a:t>
            </a:r>
          </a:p>
          <a:p>
            <a:pPr>
              <a:buFont typeface="Arial" pitchFamily="34" charset="0"/>
              <a:buChar char="•"/>
            </a:pPr>
            <a:r>
              <a:rPr lang="en-US" sz="2000" dirty="0">
                <a:solidFill>
                  <a:srgbClr val="4D5B77"/>
                </a:solidFill>
              </a:rPr>
              <a:t>The investments will be for rehabilitation of the worst subsection of the canal. </a:t>
            </a:r>
          </a:p>
          <a:p>
            <a:pPr>
              <a:buFont typeface="Arial" pitchFamily="34" charset="0"/>
              <a:buChar char="•"/>
            </a:pPr>
            <a:r>
              <a:rPr lang="en-US" sz="2000" dirty="0">
                <a:solidFill>
                  <a:srgbClr val="4D5B77"/>
                </a:solidFill>
              </a:rPr>
              <a:t>According to data in Table 1, for the current IS, </a:t>
            </a:r>
          </a:p>
          <a:p>
            <a:pPr>
              <a:buFont typeface="Arial" pitchFamily="34" charset="0"/>
              <a:buChar char="•"/>
            </a:pPr>
            <a:r>
              <a:rPr lang="en-GB" sz="1800" dirty="0">
                <a:solidFill>
                  <a:srgbClr val="4D5B77"/>
                </a:solidFill>
              </a:rPr>
              <a:t>*The canal with the bigger technical losses is</a:t>
            </a:r>
            <a:r>
              <a:rPr lang="en-GB" sz="1800" u="sng" dirty="0">
                <a:solidFill>
                  <a:srgbClr val="4D5B77"/>
                </a:solidFill>
              </a:rPr>
              <a:t>: Main canal (between nodes 1 and 2)</a:t>
            </a:r>
          </a:p>
          <a:p>
            <a:pPr>
              <a:buFont typeface="Arial" pitchFamily="34" charset="0"/>
              <a:buChar char="•"/>
            </a:pPr>
            <a:r>
              <a:rPr lang="en-GB" sz="1800" dirty="0"/>
              <a:t>*The canal with the lowest technical efficiency: </a:t>
            </a:r>
            <a:r>
              <a:rPr lang="en-US" sz="1800" u="sng" dirty="0" err="1"/>
              <a:t>Distributory</a:t>
            </a:r>
            <a:r>
              <a:rPr lang="en-US" sz="1800" u="sng" dirty="0"/>
              <a:t> Canal 2 (between nodes 4 and 5).</a:t>
            </a:r>
          </a:p>
          <a:p>
            <a:r>
              <a:rPr lang="en-US" sz="1800" b="1" dirty="0">
                <a:solidFill>
                  <a:srgbClr val="002060"/>
                </a:solidFill>
              </a:rPr>
              <a:t>There is no canal section which fulfills both of the requirements set in </a:t>
            </a:r>
            <a:r>
              <a:rPr lang="en-US" sz="1800" b="1" u="sng" dirty="0">
                <a:solidFill>
                  <a:srgbClr val="002060"/>
                </a:solidFill>
              </a:rPr>
              <a:t>TOR.</a:t>
            </a:r>
            <a:endParaRPr lang="en-US" sz="1800" b="1" dirty="0">
              <a:solidFill>
                <a:srgbClr val="002060"/>
              </a:solidFill>
            </a:endParaRPr>
          </a:p>
          <a:p>
            <a:r>
              <a:rPr lang="en-US" sz="1800" u="sng" dirty="0"/>
              <a:t>It is decided that:</a:t>
            </a:r>
            <a:endParaRPr lang="en-US" sz="1800" dirty="0"/>
          </a:p>
          <a:p>
            <a:r>
              <a:rPr lang="en-US" sz="1800" b="1" dirty="0">
                <a:solidFill>
                  <a:srgbClr val="4D5B77"/>
                </a:solidFill>
              </a:rPr>
              <a:t>The section subject to rehabilitation is: Main Canal (between nodes 1 and 2),</a:t>
            </a:r>
            <a:endParaRPr lang="en-US" sz="1800" dirty="0">
              <a:solidFill>
                <a:srgbClr val="4D5B77"/>
              </a:solidFill>
            </a:endParaRPr>
          </a:p>
          <a:p>
            <a:r>
              <a:rPr lang="en-US" sz="1800" dirty="0">
                <a:solidFill>
                  <a:srgbClr val="4D5B77"/>
                </a:solidFill>
              </a:rPr>
              <a:t>because the losses of water in that section in absolute terms are the biggest </a:t>
            </a:r>
            <a:r>
              <a:rPr lang="en-US" sz="1800" dirty="0">
                <a:solidFill>
                  <a:srgbClr val="4D5B77"/>
                </a:solidFill>
                <a:sym typeface="Symbol"/>
              </a:rPr>
              <a:t></a:t>
            </a:r>
            <a:r>
              <a:rPr lang="en-US" sz="1800" dirty="0">
                <a:solidFill>
                  <a:srgbClr val="4D5B77"/>
                </a:solidFill>
              </a:rPr>
              <a:t>V = 20mil.m</a:t>
            </a:r>
            <a:r>
              <a:rPr lang="en-US" sz="1800" baseline="30000" dirty="0">
                <a:solidFill>
                  <a:srgbClr val="4D5B77"/>
                </a:solidFill>
              </a:rPr>
              <a:t>3</a:t>
            </a:r>
            <a:r>
              <a:rPr lang="en-US" sz="1800" dirty="0">
                <a:solidFill>
                  <a:srgbClr val="4D5B77"/>
                </a:solidFill>
              </a:rPr>
              <a:t>.</a:t>
            </a:r>
          </a:p>
          <a:p>
            <a:endParaRPr lang="en-US" sz="1800" dirty="0"/>
          </a:p>
          <a:p>
            <a:pPr>
              <a:buFont typeface="Arial" pitchFamily="34" charset="0"/>
              <a:buChar char="•"/>
            </a:pPr>
            <a:endParaRPr lang="en-US" sz="2400" dirty="0">
              <a:solidFill>
                <a:srgbClr val="4D5B77"/>
              </a:solidFill>
            </a:endParaRPr>
          </a:p>
          <a:p>
            <a:endParaRPr lang="en-US" sz="2400" dirty="0"/>
          </a:p>
          <a:p>
            <a:pPr>
              <a:buFont typeface="Arial" pitchFamily="34" charset="0"/>
              <a:buChar char="•"/>
            </a:pPr>
            <a:endParaRPr lang="en-GB" sz="2000" i="0" dirty="0">
              <a:solidFill>
                <a:srgbClr val="4D5B77"/>
              </a:solidFill>
            </a:endParaRPr>
          </a:p>
          <a:p>
            <a:endParaRPr lang="en-US" sz="2000" i="0" dirty="0">
              <a:solidFill>
                <a:srgbClr val="4D5B77"/>
              </a:solidFill>
            </a:endParaRPr>
          </a:p>
          <a:p>
            <a:pPr>
              <a:buFont typeface="Arial" pitchFamily="34" charset="0"/>
              <a:buChar char="•"/>
            </a:pPr>
            <a:endParaRPr lang="en-US" sz="2000" i="0" dirty="0">
              <a:solidFill>
                <a:srgbClr val="4D5B77"/>
              </a:solidFill>
            </a:endParaRPr>
          </a:p>
          <a:p>
            <a:endParaRPr lang="en-US" sz="2400" i="0" dirty="0">
              <a:solidFill>
                <a:srgbClr val="4D5B77"/>
              </a:solidFill>
            </a:endParaRPr>
          </a:p>
          <a:p>
            <a:endParaRPr lang="en-US" sz="2400" i="0" dirty="0">
              <a:solidFill>
                <a:srgbClr val="4D5B77"/>
              </a:solidFill>
            </a:endParaRPr>
          </a:p>
          <a:p>
            <a:endParaRPr lang="en-US" sz="2000" i="0" dirty="0">
              <a:solidFill>
                <a:srgbClr val="4D5B77"/>
              </a:solidFill>
            </a:endParaRPr>
          </a:p>
          <a:p>
            <a:endParaRPr lang="en-US" b="1" i="0" dirty="0">
              <a:solidFill>
                <a:srgbClr val="4D5B77"/>
              </a:solidFill>
            </a:endParaRPr>
          </a:p>
        </p:txBody>
      </p:sp>
      <p:sp>
        <p:nvSpPr>
          <p:cNvPr id="10" name="Title 3"/>
          <p:cNvSpPr>
            <a:spLocks noGrp="1"/>
          </p:cNvSpPr>
          <p:nvPr>
            <p:ph type="title"/>
          </p:nvPr>
        </p:nvSpPr>
        <p:spPr>
          <a:xfrm>
            <a:off x="762000" y="228600"/>
            <a:ext cx="8077200" cy="796908"/>
          </a:xfrm>
        </p:spPr>
        <p:txBody>
          <a:bodyPr>
            <a:normAutofit fontScale="90000"/>
          </a:bodyPr>
          <a:lstStyle/>
          <a:p>
            <a:r>
              <a:rPr lang="en-US" sz="3200" dirty="0">
                <a:solidFill>
                  <a:srgbClr val="4D5B77"/>
                </a:solidFill>
              </a:rPr>
              <a:t>Estimation of Water Losses and Efficiency of the 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609600" y="1066800"/>
            <a:ext cx="8305800" cy="4729286"/>
          </a:xfrm>
        </p:spPr>
        <p:txBody>
          <a:bodyPr>
            <a:noAutofit/>
          </a:bodyPr>
          <a:lstStyle/>
          <a:p>
            <a:pPr>
              <a:buFont typeface="Arial" pitchFamily="34" charset="0"/>
              <a:buChar char="•"/>
            </a:pPr>
            <a:r>
              <a:rPr lang="en-US" sz="2000" dirty="0">
                <a:solidFill>
                  <a:srgbClr val="4D5B77"/>
                </a:solidFill>
              </a:rPr>
              <a:t>According to the </a:t>
            </a:r>
            <a:r>
              <a:rPr lang="en-US" sz="2000" u="sng" dirty="0">
                <a:solidFill>
                  <a:srgbClr val="4D5B77"/>
                </a:solidFill>
              </a:rPr>
              <a:t>TOR</a:t>
            </a:r>
            <a:r>
              <a:rPr lang="en-US" sz="2000" dirty="0">
                <a:solidFill>
                  <a:srgbClr val="4D5B77"/>
                </a:solidFill>
              </a:rPr>
              <a:t> the Main Canal section has 3 subsections – I, II and III. </a:t>
            </a:r>
          </a:p>
          <a:p>
            <a:pPr>
              <a:buFont typeface="Arial" pitchFamily="34" charset="0"/>
              <a:buChar char="•"/>
            </a:pPr>
            <a:r>
              <a:rPr lang="en-US" sz="2000" dirty="0">
                <a:solidFill>
                  <a:srgbClr val="4D5B77"/>
                </a:solidFill>
              </a:rPr>
              <a:t>More detailed measurement has established that the total losses in the section </a:t>
            </a:r>
            <a:r>
              <a:rPr lang="en-US" sz="2000" dirty="0">
                <a:solidFill>
                  <a:srgbClr val="4D5B77"/>
                </a:solidFill>
                <a:sym typeface="Symbol"/>
              </a:rPr>
              <a:t></a:t>
            </a:r>
            <a:r>
              <a:rPr lang="en-US" sz="2000" dirty="0">
                <a:solidFill>
                  <a:srgbClr val="4D5B77"/>
                </a:solidFill>
              </a:rPr>
              <a:t>V are distributed in the 3 subsections as follows: Section I – 1</a:t>
            </a:r>
            <a:r>
              <a:rPr lang="bg-BG" sz="2000" dirty="0">
                <a:solidFill>
                  <a:srgbClr val="4D5B77"/>
                </a:solidFill>
              </a:rPr>
              <a:t>0</a:t>
            </a:r>
            <a:r>
              <a:rPr lang="en-US" sz="2000" dirty="0">
                <a:solidFill>
                  <a:srgbClr val="4D5B77"/>
                </a:solidFill>
              </a:rPr>
              <a:t>%</a:t>
            </a:r>
            <a:r>
              <a:rPr lang="en-US" sz="2000" dirty="0">
                <a:solidFill>
                  <a:srgbClr val="4D5B77"/>
                </a:solidFill>
                <a:sym typeface="Symbol"/>
              </a:rPr>
              <a:t></a:t>
            </a:r>
            <a:r>
              <a:rPr lang="en-US" sz="2000" dirty="0">
                <a:solidFill>
                  <a:srgbClr val="4D5B77"/>
                </a:solidFill>
              </a:rPr>
              <a:t>V; Section II – 80%</a:t>
            </a:r>
            <a:r>
              <a:rPr lang="en-US" sz="2000" dirty="0">
                <a:solidFill>
                  <a:srgbClr val="4D5B77"/>
                </a:solidFill>
                <a:sym typeface="Symbol"/>
              </a:rPr>
              <a:t></a:t>
            </a:r>
            <a:r>
              <a:rPr lang="en-US" sz="2000" dirty="0">
                <a:solidFill>
                  <a:srgbClr val="4D5B77"/>
                </a:solidFill>
              </a:rPr>
              <a:t>V; Section III – 1</a:t>
            </a:r>
            <a:r>
              <a:rPr lang="bg-BG" sz="2000" dirty="0">
                <a:solidFill>
                  <a:srgbClr val="4D5B77"/>
                </a:solidFill>
              </a:rPr>
              <a:t>0</a:t>
            </a:r>
            <a:r>
              <a:rPr lang="en-US" sz="2000" dirty="0">
                <a:solidFill>
                  <a:srgbClr val="4D5B77"/>
                </a:solidFill>
              </a:rPr>
              <a:t>%</a:t>
            </a:r>
            <a:r>
              <a:rPr lang="en-US" sz="2000" dirty="0">
                <a:solidFill>
                  <a:srgbClr val="4D5B77"/>
                </a:solidFill>
                <a:sym typeface="Symbol"/>
              </a:rPr>
              <a:t></a:t>
            </a:r>
            <a:r>
              <a:rPr lang="en-US" sz="2000" dirty="0">
                <a:solidFill>
                  <a:srgbClr val="4D5B77"/>
                </a:solidFill>
              </a:rPr>
              <a:t>V </a:t>
            </a:r>
          </a:p>
          <a:p>
            <a:pPr>
              <a:buFont typeface="Arial" pitchFamily="34" charset="0"/>
              <a:buChar char="•"/>
            </a:pPr>
            <a:endParaRPr lang="en-US" sz="2000" dirty="0">
              <a:solidFill>
                <a:srgbClr val="4D5B77"/>
              </a:solidFill>
            </a:endParaRPr>
          </a:p>
          <a:p>
            <a:pPr>
              <a:buFont typeface="Arial" pitchFamily="34" charset="0"/>
              <a:buChar char="•"/>
            </a:pPr>
            <a:endParaRPr lang="en-US" sz="2000" dirty="0">
              <a:solidFill>
                <a:srgbClr val="4D5B77"/>
              </a:solidFill>
            </a:endParaRPr>
          </a:p>
          <a:p>
            <a:pPr>
              <a:buFont typeface="Arial" pitchFamily="34" charset="0"/>
              <a:buChar char="•"/>
            </a:pPr>
            <a:endParaRPr lang="en-US" sz="2000" dirty="0">
              <a:solidFill>
                <a:srgbClr val="4D5B77"/>
              </a:solidFill>
            </a:endParaRPr>
          </a:p>
          <a:p>
            <a:pPr>
              <a:buFont typeface="Arial" pitchFamily="34" charset="0"/>
              <a:buChar char="•"/>
            </a:pPr>
            <a:endParaRPr lang="en-US" sz="2000" dirty="0">
              <a:solidFill>
                <a:srgbClr val="4D5B77"/>
              </a:solidFill>
            </a:endParaRPr>
          </a:p>
          <a:p>
            <a:pPr>
              <a:buFont typeface="Arial" pitchFamily="34" charset="0"/>
              <a:buChar char="•"/>
            </a:pPr>
            <a:endParaRPr lang="en-US" sz="2000" dirty="0">
              <a:solidFill>
                <a:srgbClr val="4D5B77"/>
              </a:solidFill>
            </a:endParaRPr>
          </a:p>
          <a:p>
            <a:pPr>
              <a:buFont typeface="Arial" pitchFamily="34" charset="0"/>
              <a:buChar char="•"/>
            </a:pPr>
            <a:endParaRPr lang="en-US" sz="2000" dirty="0">
              <a:solidFill>
                <a:srgbClr val="4D5B77"/>
              </a:solidFill>
            </a:endParaRPr>
          </a:p>
          <a:p>
            <a:pPr>
              <a:buFont typeface="Arial" pitchFamily="34" charset="0"/>
              <a:buChar char="•"/>
            </a:pPr>
            <a:r>
              <a:rPr lang="en-US" sz="2000" u="sng" dirty="0">
                <a:solidFill>
                  <a:srgbClr val="4D5B77"/>
                </a:solidFill>
              </a:rPr>
              <a:t>According to the TOR the canal subsection II will be rehabilitated, because it has the biggest technical losses, thus, it is in the worst technical status.</a:t>
            </a:r>
          </a:p>
          <a:p>
            <a:pPr>
              <a:buFont typeface="Arial" pitchFamily="34" charset="0"/>
              <a:buChar char="•"/>
            </a:pPr>
            <a:endParaRPr lang="en-US" sz="2000" dirty="0">
              <a:solidFill>
                <a:srgbClr val="4D5B77"/>
              </a:solidFill>
            </a:endParaRPr>
          </a:p>
          <a:p>
            <a:endParaRPr lang="en-US" sz="2000" dirty="0">
              <a:solidFill>
                <a:srgbClr val="4D5B77"/>
              </a:solidFill>
            </a:endParaRPr>
          </a:p>
          <a:p>
            <a:pPr>
              <a:buFont typeface="Arial" pitchFamily="34" charset="0"/>
              <a:buChar char="•"/>
            </a:pPr>
            <a:endParaRPr lang="en-US" sz="2000" dirty="0">
              <a:solidFill>
                <a:srgbClr val="4D5B77"/>
              </a:solidFill>
            </a:endParaRPr>
          </a:p>
          <a:p>
            <a:pPr>
              <a:buFont typeface="Arial" pitchFamily="34" charset="0"/>
              <a:buChar char="•"/>
            </a:pPr>
            <a:endParaRPr lang="en-US" sz="2400" dirty="0">
              <a:solidFill>
                <a:srgbClr val="4D5B77"/>
              </a:solidFill>
            </a:endParaRPr>
          </a:p>
          <a:p>
            <a:endParaRPr lang="en-US" sz="2400" dirty="0"/>
          </a:p>
          <a:p>
            <a:pPr>
              <a:buFont typeface="Arial" pitchFamily="34" charset="0"/>
              <a:buChar char="•"/>
            </a:pPr>
            <a:endParaRPr lang="en-GB" sz="2000" i="0" dirty="0">
              <a:solidFill>
                <a:srgbClr val="4D5B77"/>
              </a:solidFill>
            </a:endParaRPr>
          </a:p>
          <a:p>
            <a:endParaRPr lang="en-US" sz="2000" i="0" dirty="0">
              <a:solidFill>
                <a:srgbClr val="4D5B77"/>
              </a:solidFill>
            </a:endParaRPr>
          </a:p>
          <a:p>
            <a:pPr>
              <a:buFont typeface="Arial" pitchFamily="34" charset="0"/>
              <a:buChar char="•"/>
            </a:pPr>
            <a:endParaRPr lang="en-US" sz="2000" i="0" dirty="0">
              <a:solidFill>
                <a:srgbClr val="4D5B77"/>
              </a:solidFill>
            </a:endParaRPr>
          </a:p>
          <a:p>
            <a:endParaRPr lang="en-US" sz="2400" i="0" dirty="0">
              <a:solidFill>
                <a:srgbClr val="4D5B77"/>
              </a:solidFill>
            </a:endParaRPr>
          </a:p>
          <a:p>
            <a:endParaRPr lang="en-US" sz="2400" i="0" dirty="0">
              <a:solidFill>
                <a:srgbClr val="4D5B77"/>
              </a:solidFill>
            </a:endParaRPr>
          </a:p>
          <a:p>
            <a:endParaRPr lang="en-US" sz="2000" i="0" dirty="0">
              <a:solidFill>
                <a:srgbClr val="4D5B77"/>
              </a:solidFill>
            </a:endParaRPr>
          </a:p>
          <a:p>
            <a:endParaRPr lang="en-US" b="1" i="0" dirty="0">
              <a:solidFill>
                <a:srgbClr val="4D5B77"/>
              </a:solidFill>
            </a:endParaRPr>
          </a:p>
        </p:txBody>
      </p:sp>
      <p:sp>
        <p:nvSpPr>
          <p:cNvPr id="10" name="Title 3"/>
          <p:cNvSpPr>
            <a:spLocks noGrp="1"/>
          </p:cNvSpPr>
          <p:nvPr>
            <p:ph type="title"/>
          </p:nvPr>
        </p:nvSpPr>
        <p:spPr>
          <a:xfrm>
            <a:off x="762000" y="228600"/>
            <a:ext cx="8077200" cy="796908"/>
          </a:xfrm>
        </p:spPr>
        <p:txBody>
          <a:bodyPr>
            <a:normAutofit fontScale="90000"/>
          </a:bodyPr>
          <a:lstStyle/>
          <a:p>
            <a:r>
              <a:rPr lang="en-US" sz="3200" dirty="0">
                <a:solidFill>
                  <a:srgbClr val="4D5B77"/>
                </a:solidFill>
              </a:rPr>
              <a:t>Estimation of Water Losses and Efficiency of the IS</a:t>
            </a:r>
          </a:p>
        </p:txBody>
      </p:sp>
      <p:pic>
        <p:nvPicPr>
          <p:cNvPr id="4" name="Picture 3" descr="Screenshot_8.png"/>
          <p:cNvPicPr/>
          <p:nvPr/>
        </p:nvPicPr>
        <p:blipFill>
          <a:blip r:embed="rId2"/>
          <a:stretch>
            <a:fillRect/>
          </a:stretch>
        </p:blipFill>
        <p:spPr>
          <a:xfrm>
            <a:off x="1600200" y="2514600"/>
            <a:ext cx="5943600" cy="1295400"/>
          </a:xfrm>
          <a:prstGeom prst="rect">
            <a:avLst/>
          </a:prstGeom>
        </p:spPr>
      </p:pic>
      <p:sp>
        <p:nvSpPr>
          <p:cNvPr id="5" name="TextBox 4"/>
          <p:cNvSpPr txBox="1"/>
          <p:nvPr/>
        </p:nvSpPr>
        <p:spPr>
          <a:xfrm>
            <a:off x="685800" y="3810000"/>
            <a:ext cx="7924800" cy="738664"/>
          </a:xfrm>
          <a:prstGeom prst="rect">
            <a:avLst/>
          </a:prstGeom>
          <a:noFill/>
        </p:spPr>
        <p:txBody>
          <a:bodyPr wrap="square" rtlCol="0">
            <a:spAutoFit/>
          </a:bodyPr>
          <a:lstStyle/>
          <a:p>
            <a:r>
              <a:rPr lang="en-US" b="1" dirty="0">
                <a:solidFill>
                  <a:srgbClr val="4D5B77"/>
                </a:solidFill>
              </a:rPr>
              <a:t>Fig. 4. Losses in the Canal Subsections as percent of Total Losses in the Section</a:t>
            </a:r>
            <a:endParaRPr lang="en-US" dirty="0">
              <a:solidFill>
                <a:srgbClr val="4D5B77"/>
              </a:solidFill>
            </a:endParaRPr>
          </a:p>
          <a:p>
            <a:endParaRPr lang="en-US" sz="2400" dirty="0">
              <a:solidFill>
                <a:srgbClr val="4D5B77"/>
              </a:solidFill>
            </a:endParaRPr>
          </a:p>
        </p:txBody>
      </p:sp>
    </p:spTree>
  </p:cSld>
  <p:clrMapOvr>
    <a:masterClrMapping/>
  </p:clrMapOvr>
</p:sld>
</file>

<file path=ppt/theme/theme1.xml><?xml version="1.0" encoding="utf-8"?>
<a:theme xmlns:a="http://schemas.openxmlformats.org/drawingml/2006/main" name="Office 테마">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사용자 지정 1">
      <a:majorFont>
        <a:latin typeface="Calibri"/>
        <a:ea typeface="맑은 고딕"/>
        <a:cs typeface=""/>
      </a:majorFont>
      <a:minorFont>
        <a:latin typeface="Calibri Light"/>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solidFill>
              <a:srgbClr val="4D5B77"/>
            </a:solidFill>
          </a:defRPr>
        </a:defPPr>
      </a:lstStyle>
    </a:tx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10648</TotalTime>
  <Words>1597</Words>
  <Application>Microsoft Office PowerPoint</Application>
  <PresentationFormat>Презентация на цял екран (4:3)</PresentationFormat>
  <Paragraphs>204</Paragraphs>
  <Slides>15</Slides>
  <Notes>1</Notes>
  <HiddenSlides>0</HiddenSlides>
  <MMClips>0</MMClips>
  <ScaleCrop>false</ScaleCrop>
  <HeadingPairs>
    <vt:vector size="6" baseType="variant">
      <vt:variant>
        <vt:lpstr>Използвани шрифтове</vt:lpstr>
      </vt:variant>
      <vt:variant>
        <vt:i4>5</vt:i4>
      </vt:variant>
      <vt:variant>
        <vt:lpstr>Тема</vt:lpstr>
      </vt:variant>
      <vt:variant>
        <vt:i4>1</vt:i4>
      </vt:variant>
      <vt:variant>
        <vt:lpstr>Заглавия на слайдовете</vt:lpstr>
      </vt:variant>
      <vt:variant>
        <vt:i4>15</vt:i4>
      </vt:variant>
    </vt:vector>
  </HeadingPairs>
  <TitlesOfParts>
    <vt:vector size="21" baseType="lpstr">
      <vt:lpstr>굴림체</vt:lpstr>
      <vt:lpstr>맑은 고딕</vt:lpstr>
      <vt:lpstr>Calibri Light</vt:lpstr>
      <vt:lpstr>Arial</vt:lpstr>
      <vt:lpstr>Calibri</vt:lpstr>
      <vt:lpstr>Office 테마</vt:lpstr>
      <vt:lpstr>Investments in Irrigation Infrastructure Estimation of Water Losses and Efficiency of an Irrigation System. Determining of the Potential Water Savings  Due to Investments in Irrigation Infrastructure </vt:lpstr>
      <vt:lpstr>Initial data</vt:lpstr>
      <vt:lpstr>Estimation of Water Losses and Efficiency of the IS</vt:lpstr>
      <vt:lpstr>Estimation of Water Losses and Efficiency of the IS</vt:lpstr>
      <vt:lpstr>Estimation of Water Losses and Efficiency of the IS</vt:lpstr>
      <vt:lpstr>Estimation of Water Losses and Efficiency of the IS</vt:lpstr>
      <vt:lpstr>The losses can be estimated also by directly solving on the scheme of the balance equation of different nodes in the network</vt:lpstr>
      <vt:lpstr>Estimation of Water Losses and Efficiency of the IS</vt:lpstr>
      <vt:lpstr>Estimation of Water Losses and Efficiency of the IS</vt:lpstr>
      <vt:lpstr>Estimation of Water Losses and Efficiency of the IS</vt:lpstr>
      <vt:lpstr>Estimation of Water Losses and Efficiency of the IS</vt:lpstr>
      <vt:lpstr>Estimation of Water Losses and Efficiency of the IS</vt:lpstr>
      <vt:lpstr>Estimation of Water Losses and Efficiency of the IS</vt:lpstr>
      <vt:lpstr>Estimation of Water Losses and Efficiency of the IS</vt:lpstr>
      <vt:lpstr>Thank you for your attention.</vt:lpstr>
    </vt:vector>
  </TitlesOfParts>
  <Manager>Slide Members</Manager>
  <Company>YESFORM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Members</dc:title>
  <dc:subject>Powerpoint Templates , Diagram, Chart, Google slides, Keynote</dc:subject>
  <dc:creator>Slide Members by HS.SEO</dc:creator>
  <cp:keywords>SlideMembers, ppt, PPT Templates, Presentation, Diagram, Chart, Yesform, Google slides, Keynote, Free Slides</cp:keywords>
  <dc:description>The copyright of this document is at Slide Members. Unauthorized copying may result in legal sanctions.</dc:description>
  <cp:lastModifiedBy>Petar Filkov</cp:lastModifiedBy>
  <cp:revision>90</cp:revision>
  <dcterms:created xsi:type="dcterms:W3CDTF">2010-02-01T08:03:16Z</dcterms:created>
  <dcterms:modified xsi:type="dcterms:W3CDTF">2021-12-13T20:35:08Z</dcterms:modified>
  <cp:category>www.slidemembers.com</cp:category>
</cp:coreProperties>
</file>